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308"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1" r:id="rId46"/>
    <p:sldId id="302" r:id="rId47"/>
    <p:sldId id="303" r:id="rId48"/>
    <p:sldId id="304" r:id="rId49"/>
    <p:sldId id="305" r:id="rId50"/>
    <p:sldId id="306"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BD94008-9133-B64A-AEE5-5D73D1A19242}">
          <p14:sldIdLst>
            <p14:sldId id="256"/>
          </p14:sldIdLst>
        </p14:section>
        <p14:section name="Untitled Section" id="{78219189-A230-E241-9FE2-6508D71E5B34}">
          <p14:sldIdLst>
            <p14:sldId id="257"/>
            <p14:sldId id="258"/>
            <p14:sldId id="259"/>
            <p14:sldId id="260"/>
            <p14:sldId id="261"/>
            <p14:sldId id="262"/>
            <p14:sldId id="263"/>
            <p14:sldId id="264"/>
            <p14:sldId id="265"/>
            <p14:sldId id="266"/>
            <p14:sldId id="267"/>
            <p14:sldId id="268"/>
            <p14:sldId id="269"/>
            <p14:sldId id="270"/>
            <p14:sldId id="271"/>
            <p14:sldId id="308"/>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1"/>
            <p14:sldId id="302"/>
            <p14:sldId id="303"/>
            <p14:sldId id="304"/>
            <p14:sldId id="305"/>
            <p14:sldId id="30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AF00"/>
    <a:srgbClr val="C6519A"/>
    <a:srgbClr val="B2D107"/>
    <a:srgbClr val="FDB840"/>
    <a:srgbClr val="79B9CE"/>
    <a:srgbClr val="2B98A3"/>
    <a:srgbClr val="EFC826"/>
    <a:srgbClr val="8CB8D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21" autoAdjust="0"/>
    <p:restoredTop sz="94660"/>
  </p:normalViewPr>
  <p:slideViewPr>
    <p:cSldViewPr snapToGrid="0" snapToObjects="1">
      <p:cViewPr>
        <p:scale>
          <a:sx n="100" d="100"/>
          <a:sy n="100" d="100"/>
        </p:scale>
        <p:origin x="-1952" y="-3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58E0C1-C178-6E49-B065-D910A9A77644}" type="datetimeFigureOut">
              <a:rPr lang="en-US" smtClean="0"/>
              <a:pPr/>
              <a:t>4/7/15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960B29-7122-BD4C-9035-29DB08DD9A20}" type="slidenum">
              <a:rPr lang="en-US" smtClean="0"/>
              <a:pPr/>
              <a:t>‹#›</a:t>
            </a:fld>
            <a:endParaRPr lang="en-US"/>
          </a:p>
        </p:txBody>
      </p:sp>
    </p:spTree>
    <p:extLst>
      <p:ext uri="{BB962C8B-B14F-4D97-AF65-F5344CB8AC3E}">
        <p14:creationId xmlns:p14="http://schemas.microsoft.com/office/powerpoint/2010/main" val="22196507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Here’s why fair use is important to members of the visual arts community: Most of them use copyrighted material in their work, and sometimes they do not need to ask permission to use it. It’s important in terms of efficiency, finances and most importantly, hewing</a:t>
            </a:r>
            <a:r>
              <a:rPr lang="en-US" baseline="0" dirty="0" smtClean="0"/>
              <a:t> to the mission of their work that they know when they need to get permission and when they don</a:t>
            </a:r>
            <a:r>
              <a:rPr lang="fr-FR" baseline="0" dirty="0" smtClean="0"/>
              <a:t>’</a:t>
            </a:r>
            <a:r>
              <a:rPr lang="en-US" baseline="0" dirty="0" smtClean="0"/>
              <a:t>t. </a:t>
            </a:r>
            <a:endParaRPr lang="en-US" dirty="0" smtClean="0"/>
          </a:p>
          <a:p>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3</a:t>
            </a:fld>
            <a:endParaRPr lang="en-US"/>
          </a:p>
        </p:txBody>
      </p:sp>
    </p:spTree>
    <p:extLst>
      <p:ext uri="{BB962C8B-B14F-4D97-AF65-F5344CB8AC3E}">
        <p14:creationId xmlns:p14="http://schemas.microsoft.com/office/powerpoint/2010/main" val="4242490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practice, these</a:t>
            </a:r>
            <a:r>
              <a:rPr lang="en-US" baseline="0" dirty="0" smtClean="0"/>
              <a:t> four factors can be deeply confusing and anxiety-producing for people. They don’t know if they are guessing right about how to interpret those “four factors” in their particular case.</a:t>
            </a:r>
            <a:endParaRPr lang="en-US" dirty="0"/>
          </a:p>
        </p:txBody>
      </p:sp>
      <p:sp>
        <p:nvSpPr>
          <p:cNvPr id="4" name="Slide Number Placeholder 3"/>
          <p:cNvSpPr>
            <a:spLocks noGrp="1"/>
          </p:cNvSpPr>
          <p:nvPr>
            <p:ph type="sldNum" sz="quarter" idx="10"/>
          </p:nvPr>
        </p:nvSpPr>
        <p:spPr/>
        <p:txBody>
          <a:bodyPr/>
          <a:lstStyle/>
          <a:p>
            <a:fld id="{37A0825D-EADA-48D1-9A3C-10EF33CBAF47}" type="slidenum">
              <a:rPr lang="en-US" smtClean="0"/>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fair use has never been more useable</a:t>
            </a:r>
            <a:r>
              <a:rPr lang="en-US" baseline="0" dirty="0" smtClean="0"/>
              <a:t> than today. Key to its </a:t>
            </a:r>
            <a:r>
              <a:rPr lang="en-US" baseline="0" dirty="0" err="1" smtClean="0"/>
              <a:t>useability</a:t>
            </a:r>
            <a:r>
              <a:rPr lang="en-US" baseline="0" dirty="0" smtClean="0"/>
              <a:t> has been the work that judges have put into to interpreting it. One of them, Judge Pierre </a:t>
            </a:r>
            <a:r>
              <a:rPr lang="en-US" baseline="0" dirty="0" err="1" smtClean="0"/>
              <a:t>Leval</a:t>
            </a:r>
            <a:r>
              <a:rPr lang="en-US" baseline="0" dirty="0" smtClean="0"/>
              <a:t>, wrote a very important law review article in 1990, putting the notion of “transformation” at the center of fair use interpretation. He said that the big question judges should pay attention to is whether the use generates new culture or not—whether or not the existing copyrighted material is used differently than the market purpose. This has given judges new language to balance the different interests in their fair use analysis. Judges are acutely aware of the core function of copyright as a collection of incentives to promote the making of new culture. They have been highly favorable to fair users in court. They are aware, as the Supreme Court has asserted, that fair use is a critically important feature of copyright law, protecting it from becoming unconstitutional. That is because fair use allows new makers access to copyrighted work, in an environment in which otherwise copyright monopolies often would lock them out. Then existing copyright holders would be able to dictate the terms of new culture built on today’s culture, and they would be private censors. That would be unconstitutional, because the First Amendment says that the government cannot create laws that interfere with freedom of speech.</a:t>
            </a:r>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17</a:t>
            </a:fld>
            <a:endParaRPr lang="en-US"/>
          </a:p>
        </p:txBody>
      </p:sp>
    </p:spTree>
    <p:extLst>
      <p:ext uri="{BB962C8B-B14F-4D97-AF65-F5344CB8AC3E}">
        <p14:creationId xmlns:p14="http://schemas.microsoft.com/office/powerpoint/2010/main" val="182359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when judges go through</a:t>
            </a:r>
            <a:r>
              <a:rPr lang="en-US" baseline="0" dirty="0" smtClean="0"/>
              <a:t> the four factors of fair use, they typically come down to asking two basic questions. </a:t>
            </a:r>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18</a:t>
            </a:fld>
            <a:endParaRPr lang="en-US"/>
          </a:p>
        </p:txBody>
      </p:sp>
    </p:spTree>
    <p:extLst>
      <p:ext uri="{BB962C8B-B14F-4D97-AF65-F5344CB8AC3E}">
        <p14:creationId xmlns:p14="http://schemas.microsoft.com/office/powerpoint/2010/main" val="182359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a:t>
            </a:r>
            <a:r>
              <a:rPr lang="en-US" baseline="0" dirty="0" smtClean="0"/>
              <a:t> art and art projects may build on existing art, and projects like digital exhibits may use existing art for different purposes than the original market. These are transformative purposes. </a:t>
            </a:r>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19</a:t>
            </a:fld>
            <a:endParaRPr lang="en-US"/>
          </a:p>
        </p:txBody>
      </p:sp>
    </p:spTree>
    <p:extLst>
      <p:ext uri="{BB962C8B-B14F-4D97-AF65-F5344CB8AC3E}">
        <p14:creationId xmlns:p14="http://schemas.microsoft.com/office/powerpoint/2010/main" val="182359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they are deciding fair</a:t>
            </a:r>
            <a:r>
              <a:rPr lang="en-US" baseline="0" dirty="0" smtClean="0"/>
              <a:t> use cases, judges inevitably turn to the question of what actually happens in a particular creative community’s practice, to better understand what creative needs are being met by availing oneself of fair use. </a:t>
            </a:r>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20</a:t>
            </a:fld>
            <a:endParaRPr lang="en-US"/>
          </a:p>
        </p:txBody>
      </p:sp>
    </p:spTree>
    <p:extLst>
      <p:ext uri="{BB962C8B-B14F-4D97-AF65-F5344CB8AC3E}">
        <p14:creationId xmlns:p14="http://schemas.microsoft.com/office/powerpoint/2010/main" val="182359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judges just love fair use these</a:t>
            </a:r>
            <a:r>
              <a:rPr lang="en-US" baseline="0" dirty="0" smtClean="0"/>
              <a:t> days, and fair use is a protection against copyright’s unconstitutionality, why aren’t we all using fair use?</a:t>
            </a:r>
            <a:endParaRPr lang="en-US" dirty="0" smtClean="0"/>
          </a:p>
        </p:txBody>
      </p:sp>
      <p:sp>
        <p:nvSpPr>
          <p:cNvPr id="4" name="Slide Number Placeholder 3"/>
          <p:cNvSpPr>
            <a:spLocks noGrp="1"/>
          </p:cNvSpPr>
          <p:nvPr>
            <p:ph type="sldNum" sz="quarter" idx="10"/>
          </p:nvPr>
        </p:nvSpPr>
        <p:spPr/>
        <p:txBody>
          <a:bodyPr/>
          <a:lstStyle/>
          <a:p>
            <a:fld id="{DC960B29-7122-BD4C-9035-29DB08DD9A20}" type="slidenum">
              <a:rPr lang="en-US" smtClean="0"/>
              <a:pPr/>
              <a:t>21</a:t>
            </a:fld>
            <a:endParaRPr lang="en-US"/>
          </a:p>
        </p:txBody>
      </p:sp>
    </p:spTree>
    <p:extLst>
      <p:ext uri="{BB962C8B-B14F-4D97-AF65-F5344CB8AC3E}">
        <p14:creationId xmlns:p14="http://schemas.microsoft.com/office/powerpoint/2010/main" val="182359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hard for most of us to make a risk assessment</a:t>
            </a:r>
            <a:r>
              <a:rPr lang="en-US" baseline="0" dirty="0" smtClean="0"/>
              <a:t> about fair use on our own. And risk can come in many forms. To evaluate risk, you want to know not only what the law says, but what your colleagues will think of you, and whether such behavior is regarded as appropriate by someone like your boss. </a:t>
            </a:r>
            <a:endParaRPr lang="en-US" dirty="0" smtClean="0"/>
          </a:p>
        </p:txBody>
      </p:sp>
      <p:sp>
        <p:nvSpPr>
          <p:cNvPr id="4" name="Slide Number Placeholder 3"/>
          <p:cNvSpPr>
            <a:spLocks noGrp="1"/>
          </p:cNvSpPr>
          <p:nvPr>
            <p:ph type="sldNum" sz="quarter" idx="10"/>
          </p:nvPr>
        </p:nvSpPr>
        <p:spPr/>
        <p:txBody>
          <a:bodyPr/>
          <a:lstStyle/>
          <a:p>
            <a:fld id="{DC960B29-7122-BD4C-9035-29DB08DD9A20}" type="slidenum">
              <a:rPr lang="en-US" smtClean="0"/>
              <a:pPr/>
              <a:t>22</a:t>
            </a:fld>
            <a:endParaRPr lang="en-US"/>
          </a:p>
        </p:txBody>
      </p:sp>
    </p:spTree>
    <p:extLst>
      <p:ext uri="{BB962C8B-B14F-4D97-AF65-F5344CB8AC3E}">
        <p14:creationId xmlns:p14="http://schemas.microsoft.com/office/powerpoint/2010/main" val="182359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dirty="0" smtClean="0"/>
              <a:t>We all face many gatekeeper</a:t>
            </a:r>
            <a:r>
              <a:rPr lang="en-US" b="0" i="0" u="none" baseline="0" dirty="0" smtClean="0"/>
              <a:t>s to our work. People in the visual arts might be going through an editor, a publisher, a </a:t>
            </a:r>
            <a:r>
              <a:rPr lang="en-US" b="0" i="0" u="none" baseline="0" dirty="0" err="1" smtClean="0"/>
              <a:t>gallerist</a:t>
            </a:r>
            <a:r>
              <a:rPr lang="en-US" b="0" i="0" u="none" baseline="0" dirty="0" smtClean="0"/>
              <a:t>, a thesis advisor, a rights aggregator like ARS or VAGA, or an estate. </a:t>
            </a:r>
            <a:r>
              <a:rPr lang="en-US" b="0" i="0" u="none" dirty="0" smtClean="0"/>
              <a:t>What</a:t>
            </a:r>
            <a:r>
              <a:rPr lang="en-US" b="0" i="0" u="none" baseline="0" dirty="0" smtClean="0"/>
              <a:t> do you think the 2014 CAA survey found are the biggest obstacles to employing fair use today?</a:t>
            </a:r>
            <a:endParaRPr lang="en-US" b="0" i="0" u="none" dirty="0" smtClean="0"/>
          </a:p>
        </p:txBody>
      </p:sp>
      <p:sp>
        <p:nvSpPr>
          <p:cNvPr id="4" name="Slide Number Placeholder 3"/>
          <p:cNvSpPr>
            <a:spLocks noGrp="1"/>
          </p:cNvSpPr>
          <p:nvPr>
            <p:ph type="sldNum" sz="quarter" idx="10"/>
          </p:nvPr>
        </p:nvSpPr>
        <p:spPr/>
        <p:txBody>
          <a:bodyPr/>
          <a:lstStyle/>
          <a:p>
            <a:fld id="{DC960B29-7122-BD4C-9035-29DB08DD9A20}" type="slidenum">
              <a:rPr lang="en-US" smtClean="0"/>
              <a:pPr/>
              <a:t>23</a:t>
            </a:fld>
            <a:endParaRPr lang="en-US"/>
          </a:p>
        </p:txBody>
      </p:sp>
    </p:spTree>
    <p:extLst>
      <p:ext uri="{BB962C8B-B14F-4D97-AF65-F5344CB8AC3E}">
        <p14:creationId xmlns:p14="http://schemas.microsoft.com/office/powerpoint/2010/main" val="182359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dirty="0" smtClean="0"/>
              <a:t>Yes, actually,</a:t>
            </a:r>
            <a:r>
              <a:rPr lang="en-US" b="0" i="0" u="none" baseline="0" dirty="0" smtClean="0"/>
              <a:t> the most common reason people gave for not employing fair use was their own decision, which they made on the basis of a risk assessment done on their own.</a:t>
            </a:r>
            <a:endParaRPr lang="en-US" b="0" i="0" u="none" dirty="0" smtClean="0"/>
          </a:p>
        </p:txBody>
      </p:sp>
      <p:sp>
        <p:nvSpPr>
          <p:cNvPr id="4" name="Slide Number Placeholder 3"/>
          <p:cNvSpPr>
            <a:spLocks noGrp="1"/>
          </p:cNvSpPr>
          <p:nvPr>
            <p:ph type="sldNum" sz="quarter" idx="10"/>
          </p:nvPr>
        </p:nvSpPr>
        <p:spPr/>
        <p:txBody>
          <a:bodyPr/>
          <a:lstStyle/>
          <a:p>
            <a:fld id="{DC960B29-7122-BD4C-9035-29DB08DD9A20}" type="slidenum">
              <a:rPr lang="en-US" smtClean="0"/>
              <a:pPr/>
              <a:t>24</a:t>
            </a:fld>
            <a:endParaRPr lang="en-US"/>
          </a:p>
        </p:txBody>
      </p:sp>
    </p:spTree>
    <p:extLst>
      <p:ext uri="{BB962C8B-B14F-4D97-AF65-F5344CB8AC3E}">
        <p14:creationId xmlns:p14="http://schemas.microsoft.com/office/powerpoint/2010/main" val="182359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Mostly, people were thinking about risk in terms of getting in trouble with the law, an estate, an artist, or their boss. But there</a:t>
            </a:r>
            <a:r>
              <a:rPr lang="en-US" baseline="0" dirty="0" smtClean="0"/>
              <a:t> are actually two kinds of risks to think about: what happens if you get in trouble for doing something, and what happens to your work, and even your field, if you don’t do something. Too often people weren’t articulating that second part.</a:t>
            </a:r>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25</a:t>
            </a:fld>
            <a:endParaRPr lang="en-US"/>
          </a:p>
        </p:txBody>
      </p:sp>
    </p:spTree>
    <p:extLst>
      <p:ext uri="{BB962C8B-B14F-4D97-AF65-F5344CB8AC3E}">
        <p14:creationId xmlns:p14="http://schemas.microsoft.com/office/powerpoint/2010/main" val="182359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are five situations in which members</a:t>
            </a:r>
            <a:r>
              <a:rPr lang="en-US" baseline="0" dirty="0" smtClean="0"/>
              <a:t> of the visual arts community may have fair use needs. And following are some typical questions: </a:t>
            </a:r>
            <a:endParaRPr lang="en-US" dirty="0" smtClean="0"/>
          </a:p>
        </p:txBody>
      </p:sp>
      <p:sp>
        <p:nvSpPr>
          <p:cNvPr id="4" name="Slide Number Placeholder 3"/>
          <p:cNvSpPr>
            <a:spLocks noGrp="1"/>
          </p:cNvSpPr>
          <p:nvPr>
            <p:ph type="sldNum" sz="quarter" idx="10"/>
          </p:nvPr>
        </p:nvSpPr>
        <p:spPr/>
        <p:txBody>
          <a:bodyPr/>
          <a:lstStyle/>
          <a:p>
            <a:fld id="{DC960B29-7122-BD4C-9035-29DB08DD9A20}" type="slidenum">
              <a:rPr lang="en-US" smtClean="0"/>
              <a:pPr/>
              <a:t>4</a:t>
            </a:fld>
            <a:endParaRPr lang="en-US"/>
          </a:p>
        </p:txBody>
      </p:sp>
    </p:spTree>
    <p:extLst>
      <p:ext uri="{BB962C8B-B14F-4D97-AF65-F5344CB8AC3E}">
        <p14:creationId xmlns:p14="http://schemas.microsoft.com/office/powerpoint/2010/main" val="3098298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Indeed, the</a:t>
            </a:r>
            <a:r>
              <a:rPr lang="en-US" baseline="0" dirty="0" smtClean="0"/>
              <a:t> 2014 CAA survey found that a third of all </a:t>
            </a:r>
            <a:r>
              <a:rPr lang="en-US" baseline="0" dirty="0" err="1" smtClean="0"/>
              <a:t>repondents</a:t>
            </a:r>
            <a:r>
              <a:rPr lang="en-US" baseline="0" dirty="0" smtClean="0"/>
              <a:t> had avoided or abandoned work because of their copyright concerns. And we—and possibly even they—will never know what might have been created. </a:t>
            </a:r>
            <a:endParaRPr lang="en-US" dirty="0" smtClean="0"/>
          </a:p>
        </p:txBody>
      </p:sp>
      <p:sp>
        <p:nvSpPr>
          <p:cNvPr id="4" name="Slide Number Placeholder 3"/>
          <p:cNvSpPr>
            <a:spLocks noGrp="1"/>
          </p:cNvSpPr>
          <p:nvPr>
            <p:ph type="sldNum" sz="quarter" idx="10"/>
          </p:nvPr>
        </p:nvSpPr>
        <p:spPr/>
        <p:txBody>
          <a:bodyPr/>
          <a:lstStyle/>
          <a:p>
            <a:fld id="{DC960B29-7122-BD4C-9035-29DB08DD9A20}" type="slidenum">
              <a:rPr lang="en-US" smtClean="0"/>
              <a:pPr/>
              <a:t>26</a:t>
            </a:fld>
            <a:endParaRPr lang="en-US"/>
          </a:p>
        </p:txBody>
      </p:sp>
    </p:spTree>
    <p:extLst>
      <p:ext uri="{BB962C8B-B14F-4D97-AF65-F5344CB8AC3E}">
        <p14:creationId xmlns:p14="http://schemas.microsoft.com/office/powerpoint/2010/main" val="182359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a:t>
            </a:r>
            <a:r>
              <a:rPr lang="en-US" baseline="0" dirty="0" smtClean="0"/>
              <a:t> the same way that demanding permission or payment can be censoring, so can the individual choice not to make work, which can happen if you make permissions a requirement for doing any work. </a:t>
            </a:r>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27</a:t>
            </a:fld>
            <a:endParaRPr lang="en-US"/>
          </a:p>
        </p:txBody>
      </p:sp>
    </p:spTree>
    <p:extLst>
      <p:ext uri="{BB962C8B-B14F-4D97-AF65-F5344CB8AC3E}">
        <p14:creationId xmlns:p14="http://schemas.microsoft.com/office/powerpoint/2010/main" val="182359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is where we come back to fair use.</a:t>
            </a:r>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28</a:t>
            </a:fld>
            <a:endParaRPr lang="en-US"/>
          </a:p>
        </p:txBody>
      </p:sp>
    </p:spTree>
    <p:extLst>
      <p:ext uri="{BB962C8B-B14F-4D97-AF65-F5344CB8AC3E}">
        <p14:creationId xmlns:p14="http://schemas.microsoft.com/office/powerpoint/2010/main" val="182359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S PGothic" pitchFamily="34" charset="-128"/>
                <a:cs typeface="MS PGothic" charset="0"/>
              </a:rPr>
              <a:t>Professionals in  other fields have learned make better judgments about fair use by understanding the consensus of their peers  around employing it. They have written down what they decided, with the help of legal advisors, in codes of best practices in fair use.</a:t>
            </a:r>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29</a:t>
            </a:fld>
            <a:endParaRPr lang="en-US"/>
          </a:p>
        </p:txBody>
      </p:sp>
    </p:spTree>
    <p:extLst>
      <p:ext uri="{BB962C8B-B14F-4D97-AF65-F5344CB8AC3E}">
        <p14:creationId xmlns:p14="http://schemas.microsoft.com/office/powerpoint/2010/main" val="182359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Such codes are usually made, through a membership association, in four steps: First, research to find out what are the most common situations in which people find they could (or can’t) use fair use. Second, convening of small groups throughout the community, to discuss those most common situations, and what the appropriate way to employ fair use should be (including understanding what constitutes “too much” or “over the top”). Then the consensus of those groups is synthesized into a draft code, which is vetted by a legal advisory team. </a:t>
            </a:r>
          </a:p>
        </p:txBody>
      </p:sp>
      <p:sp>
        <p:nvSpPr>
          <p:cNvPr id="4" name="Slide Number Placeholder 3"/>
          <p:cNvSpPr>
            <a:spLocks noGrp="1"/>
          </p:cNvSpPr>
          <p:nvPr>
            <p:ph type="sldNum" sz="quarter" idx="10"/>
          </p:nvPr>
        </p:nvSpPr>
        <p:spPr/>
        <p:txBody>
          <a:bodyPr/>
          <a:lstStyle/>
          <a:p>
            <a:fld id="{DC960B29-7122-BD4C-9035-29DB08DD9A20}" type="slidenum">
              <a:rPr lang="en-US" smtClean="0"/>
              <a:pPr/>
              <a:t>30</a:t>
            </a:fld>
            <a:endParaRPr lang="en-US"/>
          </a:p>
        </p:txBody>
      </p:sp>
    </p:spTree>
    <p:extLst>
      <p:ext uri="{BB962C8B-B14F-4D97-AF65-F5344CB8AC3E}">
        <p14:creationId xmlns:p14="http://schemas.microsoft.com/office/powerpoint/2010/main" val="182359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have</a:t>
            </a:r>
            <a:r>
              <a:rPr lang="en-US" baseline="0" dirty="0" smtClean="0"/>
              <a:t> been more than 10 codes created in the last decade, including this and others.</a:t>
            </a:r>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31</a:t>
            </a:fld>
            <a:endParaRPr lang="en-US"/>
          </a:p>
        </p:txBody>
      </p:sp>
    </p:spTree>
    <p:extLst>
      <p:ext uri="{BB962C8B-B14F-4D97-AF65-F5344CB8AC3E}">
        <p14:creationId xmlns:p14="http://schemas.microsoft.com/office/powerpoint/2010/main" val="182359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32</a:t>
            </a:fld>
            <a:endParaRPr lang="en-US"/>
          </a:p>
        </p:txBody>
      </p:sp>
    </p:spTree>
    <p:extLst>
      <p:ext uri="{BB962C8B-B14F-4D97-AF65-F5344CB8AC3E}">
        <p14:creationId xmlns:p14="http://schemas.microsoft.com/office/powerpoint/2010/main" val="182359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33</a:t>
            </a:fld>
            <a:endParaRPr lang="en-US"/>
          </a:p>
        </p:txBody>
      </p:sp>
    </p:spTree>
    <p:extLst>
      <p:ext uri="{BB962C8B-B14F-4D97-AF65-F5344CB8AC3E}">
        <p14:creationId xmlns:p14="http://schemas.microsoft.com/office/powerpoint/2010/main" val="182359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34</a:t>
            </a:fld>
            <a:endParaRPr lang="en-US"/>
          </a:p>
        </p:txBody>
      </p:sp>
    </p:spTree>
    <p:extLst>
      <p:ext uri="{BB962C8B-B14F-4D97-AF65-F5344CB8AC3E}">
        <p14:creationId xmlns:p14="http://schemas.microsoft.com/office/powerpoint/2010/main" val="182359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35</a:t>
            </a:fld>
            <a:endParaRPr lang="en-US"/>
          </a:p>
        </p:txBody>
      </p:sp>
    </p:spTree>
    <p:extLst>
      <p:ext uri="{BB962C8B-B14F-4D97-AF65-F5344CB8AC3E}">
        <p14:creationId xmlns:p14="http://schemas.microsoft.com/office/powerpoint/2010/main" val="182359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Here are some basic differences between a code of best practices and the kinds of “guidelines” and “checklists” you can find all over the Internet. Codes don’t tell you what to do; they tell you how your peers think about the most common situations that your field faces, about fair use. They don’t have any of those arbitrary numbers or limits (400 words, seven changes, 30 seconds, and so on) that have grown up around fair use. Instead, they depend on the judgment of your colleagues about what kinds of things you should think about when you’re making a fair use decision, including when you might be going too far. These codes are never negotiated documents; large rights holders, such as estates, aggregators, and media companies, are not in the same profession as yours; you need the judgment of your peers, the colleagues who share the mission to make new culture in some specific way. </a:t>
            </a:r>
          </a:p>
          <a:p>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36</a:t>
            </a:fld>
            <a:endParaRPr lang="en-US"/>
          </a:p>
        </p:txBody>
      </p:sp>
    </p:spTree>
    <p:extLst>
      <p:ext uri="{BB962C8B-B14F-4D97-AF65-F5344CB8AC3E}">
        <p14:creationId xmlns:p14="http://schemas.microsoft.com/office/powerpoint/2010/main" val="1382870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are some ways</a:t>
            </a:r>
            <a:r>
              <a:rPr lang="en-US" baseline="0" dirty="0" smtClean="0"/>
              <a:t> in which other creative communities were able to get back to doing their work the way they thought was most effective, once they understood their fair use rights.</a:t>
            </a:r>
            <a:endParaRPr lang="en-US" dirty="0" smtClean="0"/>
          </a:p>
          <a:p>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37</a:t>
            </a:fld>
            <a:endParaRPr lang="en-US"/>
          </a:p>
        </p:txBody>
      </p:sp>
    </p:spTree>
    <p:extLst>
      <p:ext uri="{BB962C8B-B14F-4D97-AF65-F5344CB8AC3E}">
        <p14:creationId xmlns:p14="http://schemas.microsoft.com/office/powerpoint/2010/main" val="10168326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are some films that liberally employed their fair use rights to make work that could not have been made the same way without</a:t>
            </a:r>
            <a:r>
              <a:rPr lang="en-US" baseline="0" dirty="0" smtClean="0"/>
              <a:t> them.</a:t>
            </a:r>
            <a:endParaRPr lang="en-US" dirty="0" smtClean="0"/>
          </a:p>
          <a:p>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38</a:t>
            </a:fld>
            <a:endParaRPr lang="en-US"/>
          </a:p>
        </p:txBody>
      </p:sp>
    </p:spTree>
    <p:extLst>
      <p:ext uri="{BB962C8B-B14F-4D97-AF65-F5344CB8AC3E}">
        <p14:creationId xmlns:p14="http://schemas.microsoft.com/office/powerpoint/2010/main" val="1666186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librarians</a:t>
            </a:r>
            <a:r>
              <a:rPr lang="en-US" baseline="0" dirty="0" smtClean="0"/>
              <a:t> got their code, they were able to understand when it was OK to take decaying VHS tapes and make a digital copy to let their patrons use the work. </a:t>
            </a:r>
            <a:r>
              <a:rPr lang="en-US" sz="1200" kern="1200" baseline="0" dirty="0" smtClean="0">
                <a:solidFill>
                  <a:schemeClr val="tx1"/>
                </a:solidFill>
                <a:effectLst/>
                <a:latin typeface="+mn-lt"/>
                <a:ea typeface="MS PGothic" pitchFamily="34" charset="-128"/>
                <a:cs typeface="MS PGothic" charset="0"/>
              </a:rPr>
              <a:t>T</a:t>
            </a:r>
            <a:r>
              <a:rPr lang="en-US" sz="1200" kern="1200" dirty="0" smtClean="0">
                <a:solidFill>
                  <a:schemeClr val="tx1"/>
                </a:solidFill>
                <a:effectLst/>
                <a:latin typeface="+mn-lt"/>
                <a:ea typeface="MS PGothic" pitchFamily="34" charset="-128"/>
                <a:cs typeface="MS PGothic" charset="0"/>
              </a:rPr>
              <a:t>hey also believe they shouldn’t, if a reasonably priced DVD was available as a replacement.</a:t>
            </a:r>
            <a:endParaRPr lang="en-US" dirty="0" smtClean="0"/>
          </a:p>
          <a:p>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39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i="0" u="none" dirty="0" smtClean="0">
                <a:latin typeface="Calibri" charset="0"/>
                <a:ea typeface="MS PGothic" charset="0"/>
              </a:rPr>
              <a:t>Communication scholars and poets have both established codes of best practices, and their work has affected publishing.</a:t>
            </a:r>
            <a:r>
              <a:rPr lang="en-US" b="0" i="0" u="none" baseline="0" dirty="0" smtClean="0">
                <a:latin typeface="Calibri" charset="0"/>
                <a:ea typeface="MS PGothic" charset="0"/>
              </a:rPr>
              <a:t> The University of Chicago Press, for example, has many examples of ephemeral art reproduced under fair use in this book about the graphic design of alternative newspapers in the 60s and 70s. Other publishers who have accepted fair use claims easily include Oxford, Blackwell, and Princeton. </a:t>
            </a:r>
            <a:endParaRPr lang="en-US" b="0" i="0" u="none" dirty="0" smtClean="0">
              <a:latin typeface="Calibri" charset="0"/>
              <a:ea typeface="MS PGothic" charset="0"/>
            </a:endParaRPr>
          </a:p>
          <a:p>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40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ea typeface="MS PGothic" charset="0"/>
              </a:rPr>
              <a:t>Dance archivists were able to showcase important dance history for students everywhere, in this website from Jacob’s Pillow. </a:t>
            </a:r>
          </a:p>
          <a:p>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41</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Here’s how</a:t>
            </a:r>
            <a:r>
              <a:rPr lang="en-US" baseline="0" dirty="0" smtClean="0"/>
              <a:t> CAA’s code was created.</a:t>
            </a:r>
          </a:p>
          <a:p>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42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a:t>
            </a:r>
            <a:r>
              <a:rPr lang="en-US" baseline="0" dirty="0" smtClean="0"/>
              <a:t> are the five most common situations that members of the visual arts community identified, in relation to fair use.</a:t>
            </a:r>
            <a:endParaRPr lang="en-US" dirty="0" smtClean="0"/>
          </a:p>
          <a:p>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43</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the code, each situation has a description of the situation itself, the principle that explains why fair use applies at all, and the limitations on the use to consider carefully. </a:t>
            </a:r>
            <a:endParaRPr lang="en-US" dirty="0" smtClean="0"/>
          </a:p>
          <a:p>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44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most important thing you could do, to help the field more efficiently use fair use, is to use the Code yourself. Then, it’s important to spread the word. </a:t>
            </a:r>
            <a:endParaRPr lang="en-US" dirty="0" smtClean="0"/>
          </a:p>
          <a:p>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45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then, is the copyright doctrine of fair use?</a:t>
            </a:r>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10</a:t>
            </a:fld>
            <a:endParaRPr lang="en-US"/>
          </a:p>
        </p:txBody>
      </p:sp>
    </p:spTree>
    <p:extLst>
      <p:ext uri="{BB962C8B-B14F-4D97-AF65-F5344CB8AC3E}">
        <p14:creationId xmlns:p14="http://schemas.microsoft.com/office/powerpoint/2010/main" val="1823594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 are plenty of resources to help you teach about fair</a:t>
            </a:r>
            <a:r>
              <a:rPr lang="en-US" baseline="0" dirty="0" smtClean="0"/>
              <a:t> use, distribute the code electronically, share some of the background legal stuff with gatekeepers who may want to know more specifics, and much more, on these sites.</a:t>
            </a:r>
            <a:endParaRPr lang="en-US" dirty="0" smtClean="0"/>
          </a:p>
          <a:p>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46</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If you want to get more background</a:t>
            </a:r>
            <a:r>
              <a:rPr lang="en-US" baseline="0" dirty="0" smtClean="0"/>
              <a:t> on fair use, there’s always this book, which also describes the making of the best practices codes.</a:t>
            </a:r>
            <a:endParaRPr lang="en-US" dirty="0" smtClean="0"/>
          </a:p>
          <a:p>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47</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It’s so important to become one of the people who use fair use because fair use’s vitality actually depends on people using it. </a:t>
            </a:r>
          </a:p>
          <a:p>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48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To explain</a:t>
            </a:r>
            <a:r>
              <a:rPr lang="en-US" baseline="0" dirty="0" smtClean="0"/>
              <a:t> fair use, we start with understanding the purpose of copyright. Many people understand copyright as the right to control the use of a work after it’s made. And that’s certainly part of it. </a:t>
            </a:r>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11</a:t>
            </a:fld>
            <a:endParaRPr lang="en-US"/>
          </a:p>
        </p:txBody>
      </p:sp>
    </p:spTree>
    <p:extLst>
      <p:ext uri="{BB962C8B-B14F-4D97-AF65-F5344CB8AC3E}">
        <p14:creationId xmlns:p14="http://schemas.microsoft.com/office/powerpoint/2010/main" val="182359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in fact copyright monopoly is only one part of a more general purpose: to promote the creation of culture. The designers of the U.S. constitution seriously considered not having copyright at all, because of their aversion to monopolies, which by design favor the few against the many. But they decided that in some cases, their central goal—encouraging a rich cultural environment for their brand-new country—might be served as well by providing a limited benefit to cultural creators, similar to the one they already had in England (and where, possibly, they might stay if the U.S. offered them nothing!). So today, copyright is part of our Constitution, where it is described as designed to promote “Science and the Useful Arts,” with “Science” being then understood as knowledge generally. </a:t>
            </a:r>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12</a:t>
            </a:fld>
            <a:endParaRPr lang="en-US"/>
          </a:p>
        </p:txBody>
      </p:sp>
    </p:spTree>
    <p:extLst>
      <p:ext uri="{BB962C8B-B14F-4D97-AF65-F5344CB8AC3E}">
        <p14:creationId xmlns:p14="http://schemas.microsoft.com/office/powerpoint/2010/main" val="182359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Copyright law has two major aspects, which should balance each other, and both of which are designed to provide incentives to makers. There is, of course, the well-known copyrighted monopoly, which continues to be limited today (although much less limited than in the days of the Founders). Then there are the provisions that release new makers from copyright monopoly. In the old days, and especially before 1976, when new legislation vastly expanded copyright monopoly (a process that is ongoing), the most common provisions to encourage new makers to use the created culture around them to make new work was simply the limitation on monopoly. The copyright monopoly when it began was short, it didn’t cover all kinds of work, you had to ask for it and then renew it, and it didn’t apply to the wide variety of follow-on works. All that has changed. So other provisions, most importantly the fair use provision, have risen in importance. </a:t>
            </a:r>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13</a:t>
            </a:fld>
            <a:endParaRPr lang="en-US"/>
          </a:p>
        </p:txBody>
      </p:sp>
    </p:spTree>
    <p:extLst>
      <p:ext uri="{BB962C8B-B14F-4D97-AF65-F5344CB8AC3E}">
        <p14:creationId xmlns:p14="http://schemas.microsoft.com/office/powerpoint/2010/main" val="182359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Fair</a:t>
            </a:r>
            <a:r>
              <a:rPr lang="en-US" baseline="0" dirty="0" smtClean="0"/>
              <a:t> use, which was first asserted in case law in 1841 and became codified in 1976, says that you can use copyrighted material without permission or payment, in some circumstances. Fair use never has to be approved by anyone, and it’s a right that you claim like you do any First Amendment right; you simply do it. If someone challenges you, you will assert your fair use right actively for the first time, and thus it’s known as a “defense,” like the right of self-defense is a defense. But it is just as much a right as any other; waiting to assert it only if you need to doesn’t remove its value as a right.</a:t>
            </a:r>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14</a:t>
            </a:fld>
            <a:endParaRPr lang="en-US"/>
          </a:p>
        </p:txBody>
      </p:sp>
    </p:spTree>
    <p:extLst>
      <p:ext uri="{BB962C8B-B14F-4D97-AF65-F5344CB8AC3E}">
        <p14:creationId xmlns:p14="http://schemas.microsoft.com/office/powerpoint/2010/main" val="182359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law provides only the most abstract guide to how to interpret fair</a:t>
            </a:r>
            <a:r>
              <a:rPr lang="en-US" baseline="0" dirty="0" smtClean="0"/>
              <a:t> use; this was deliberate, to ensure that it would be flexible for new creators with new projects and new modes of expression to be able to use it as they needed to. The law says that users should consider four general questions, or “factors,” and also encourages people to think about anything else they mind regard as relevant. </a:t>
            </a:r>
            <a:endParaRPr lang="en-US" dirty="0"/>
          </a:p>
        </p:txBody>
      </p:sp>
      <p:sp>
        <p:nvSpPr>
          <p:cNvPr id="4" name="Slide Number Placeholder 3"/>
          <p:cNvSpPr>
            <a:spLocks noGrp="1"/>
          </p:cNvSpPr>
          <p:nvPr>
            <p:ph type="sldNum" sz="quarter" idx="10"/>
          </p:nvPr>
        </p:nvSpPr>
        <p:spPr/>
        <p:txBody>
          <a:bodyPr/>
          <a:lstStyle/>
          <a:p>
            <a:fld id="{DC960B29-7122-BD4C-9035-29DB08DD9A20}" type="slidenum">
              <a:rPr lang="en-US" smtClean="0"/>
              <a:pPr/>
              <a:t>15</a:t>
            </a:fld>
            <a:endParaRPr lang="en-US"/>
          </a:p>
        </p:txBody>
      </p:sp>
    </p:spTree>
    <p:extLst>
      <p:ext uri="{BB962C8B-B14F-4D97-AF65-F5344CB8AC3E}">
        <p14:creationId xmlns:p14="http://schemas.microsoft.com/office/powerpoint/2010/main" val="182359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46E09B-3C10-5C46-AAEB-3CAF9F34917E}" type="datetimeFigureOut">
              <a:rPr lang="en-US" smtClean="0"/>
              <a:pPr/>
              <a:t>4/7/15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703BE-9A6D-6C46-B310-922121BFB6EF}" type="slidenum">
              <a:rPr lang="en-US" smtClean="0"/>
              <a:pPr/>
              <a:t>‹#›</a:t>
            </a:fld>
            <a:endParaRPr lang="en-US"/>
          </a:p>
        </p:txBody>
      </p:sp>
    </p:spTree>
    <p:extLst>
      <p:ext uri="{BB962C8B-B14F-4D97-AF65-F5344CB8AC3E}">
        <p14:creationId xmlns:p14="http://schemas.microsoft.com/office/powerpoint/2010/main" val="2318489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46E09B-3C10-5C46-AAEB-3CAF9F34917E}" type="datetimeFigureOut">
              <a:rPr lang="en-US" smtClean="0"/>
              <a:pPr/>
              <a:t>4/7/15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703BE-9A6D-6C46-B310-922121BFB6EF}" type="slidenum">
              <a:rPr lang="en-US" smtClean="0"/>
              <a:pPr/>
              <a:t>‹#›</a:t>
            </a:fld>
            <a:endParaRPr lang="en-US"/>
          </a:p>
        </p:txBody>
      </p:sp>
    </p:spTree>
    <p:extLst>
      <p:ext uri="{BB962C8B-B14F-4D97-AF65-F5344CB8AC3E}">
        <p14:creationId xmlns:p14="http://schemas.microsoft.com/office/powerpoint/2010/main" val="2757590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46E09B-3C10-5C46-AAEB-3CAF9F34917E}" type="datetimeFigureOut">
              <a:rPr lang="en-US" smtClean="0"/>
              <a:pPr/>
              <a:t>4/7/15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703BE-9A6D-6C46-B310-922121BFB6EF}" type="slidenum">
              <a:rPr lang="en-US" smtClean="0"/>
              <a:pPr/>
              <a:t>‹#›</a:t>
            </a:fld>
            <a:endParaRPr lang="en-US"/>
          </a:p>
        </p:txBody>
      </p:sp>
    </p:spTree>
    <p:extLst>
      <p:ext uri="{BB962C8B-B14F-4D97-AF65-F5344CB8AC3E}">
        <p14:creationId xmlns:p14="http://schemas.microsoft.com/office/powerpoint/2010/main" val="4174082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46E09B-3C10-5C46-AAEB-3CAF9F34917E}" type="datetimeFigureOut">
              <a:rPr lang="en-US" smtClean="0"/>
              <a:pPr/>
              <a:t>4/7/15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703BE-9A6D-6C46-B310-922121BFB6EF}" type="slidenum">
              <a:rPr lang="en-US" smtClean="0"/>
              <a:pPr/>
              <a:t>‹#›</a:t>
            </a:fld>
            <a:endParaRPr lang="en-US"/>
          </a:p>
        </p:txBody>
      </p:sp>
    </p:spTree>
    <p:extLst>
      <p:ext uri="{BB962C8B-B14F-4D97-AF65-F5344CB8AC3E}">
        <p14:creationId xmlns:p14="http://schemas.microsoft.com/office/powerpoint/2010/main" val="65403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46E09B-3C10-5C46-AAEB-3CAF9F34917E}" type="datetimeFigureOut">
              <a:rPr lang="en-US" smtClean="0"/>
              <a:pPr/>
              <a:t>4/7/15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703BE-9A6D-6C46-B310-922121BFB6EF}" type="slidenum">
              <a:rPr lang="en-US" smtClean="0"/>
              <a:pPr/>
              <a:t>‹#›</a:t>
            </a:fld>
            <a:endParaRPr lang="en-US"/>
          </a:p>
        </p:txBody>
      </p:sp>
    </p:spTree>
    <p:extLst>
      <p:ext uri="{BB962C8B-B14F-4D97-AF65-F5344CB8AC3E}">
        <p14:creationId xmlns:p14="http://schemas.microsoft.com/office/powerpoint/2010/main" val="896715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46E09B-3C10-5C46-AAEB-3CAF9F34917E}" type="datetimeFigureOut">
              <a:rPr lang="en-US" smtClean="0"/>
              <a:pPr/>
              <a:t>4/7/15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703BE-9A6D-6C46-B310-922121BFB6EF}" type="slidenum">
              <a:rPr lang="en-US" smtClean="0"/>
              <a:pPr/>
              <a:t>‹#›</a:t>
            </a:fld>
            <a:endParaRPr lang="en-US"/>
          </a:p>
        </p:txBody>
      </p:sp>
    </p:spTree>
    <p:extLst>
      <p:ext uri="{BB962C8B-B14F-4D97-AF65-F5344CB8AC3E}">
        <p14:creationId xmlns:p14="http://schemas.microsoft.com/office/powerpoint/2010/main" val="3460871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46E09B-3C10-5C46-AAEB-3CAF9F34917E}" type="datetimeFigureOut">
              <a:rPr lang="en-US" smtClean="0"/>
              <a:pPr/>
              <a:t>4/7/15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A703BE-9A6D-6C46-B310-922121BFB6EF}" type="slidenum">
              <a:rPr lang="en-US" smtClean="0"/>
              <a:pPr/>
              <a:t>‹#›</a:t>
            </a:fld>
            <a:endParaRPr lang="en-US"/>
          </a:p>
        </p:txBody>
      </p:sp>
    </p:spTree>
    <p:extLst>
      <p:ext uri="{BB962C8B-B14F-4D97-AF65-F5344CB8AC3E}">
        <p14:creationId xmlns:p14="http://schemas.microsoft.com/office/powerpoint/2010/main" val="140546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46E09B-3C10-5C46-AAEB-3CAF9F34917E}" type="datetimeFigureOut">
              <a:rPr lang="en-US" smtClean="0"/>
              <a:pPr/>
              <a:t>4/7/15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A703BE-9A6D-6C46-B310-922121BFB6EF}" type="slidenum">
              <a:rPr lang="en-US" smtClean="0"/>
              <a:pPr/>
              <a:t>‹#›</a:t>
            </a:fld>
            <a:endParaRPr lang="en-US"/>
          </a:p>
        </p:txBody>
      </p:sp>
    </p:spTree>
    <p:extLst>
      <p:ext uri="{BB962C8B-B14F-4D97-AF65-F5344CB8AC3E}">
        <p14:creationId xmlns:p14="http://schemas.microsoft.com/office/powerpoint/2010/main" val="1216270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46E09B-3C10-5C46-AAEB-3CAF9F34917E}" type="datetimeFigureOut">
              <a:rPr lang="en-US" smtClean="0"/>
              <a:pPr/>
              <a:t>4/7/15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703BE-9A6D-6C46-B310-922121BFB6EF}" type="slidenum">
              <a:rPr lang="en-US" smtClean="0"/>
              <a:pPr/>
              <a:t>‹#›</a:t>
            </a:fld>
            <a:endParaRPr lang="en-US"/>
          </a:p>
        </p:txBody>
      </p:sp>
    </p:spTree>
    <p:extLst>
      <p:ext uri="{BB962C8B-B14F-4D97-AF65-F5344CB8AC3E}">
        <p14:creationId xmlns:p14="http://schemas.microsoft.com/office/powerpoint/2010/main" val="1083264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46E09B-3C10-5C46-AAEB-3CAF9F34917E}" type="datetimeFigureOut">
              <a:rPr lang="en-US" smtClean="0"/>
              <a:pPr/>
              <a:t>4/7/15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703BE-9A6D-6C46-B310-922121BFB6EF}" type="slidenum">
              <a:rPr lang="en-US" smtClean="0"/>
              <a:pPr/>
              <a:t>‹#›</a:t>
            </a:fld>
            <a:endParaRPr lang="en-US"/>
          </a:p>
        </p:txBody>
      </p:sp>
    </p:spTree>
    <p:extLst>
      <p:ext uri="{BB962C8B-B14F-4D97-AF65-F5344CB8AC3E}">
        <p14:creationId xmlns:p14="http://schemas.microsoft.com/office/powerpoint/2010/main" val="1578475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46E09B-3C10-5C46-AAEB-3CAF9F34917E}" type="datetimeFigureOut">
              <a:rPr lang="en-US" smtClean="0"/>
              <a:pPr/>
              <a:t>4/7/15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703BE-9A6D-6C46-B310-922121BFB6EF}" type="slidenum">
              <a:rPr lang="en-US" smtClean="0"/>
              <a:pPr/>
              <a:t>‹#›</a:t>
            </a:fld>
            <a:endParaRPr lang="en-US"/>
          </a:p>
        </p:txBody>
      </p:sp>
    </p:spTree>
    <p:extLst>
      <p:ext uri="{BB962C8B-B14F-4D97-AF65-F5344CB8AC3E}">
        <p14:creationId xmlns:p14="http://schemas.microsoft.com/office/powerpoint/2010/main" val="14193270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46E09B-3C10-5C46-AAEB-3CAF9F34917E}" type="datetimeFigureOut">
              <a:rPr lang="en-US" smtClean="0"/>
              <a:pPr/>
              <a:t>4/7/15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A703BE-9A6D-6C46-B310-922121BFB6EF}" type="slidenum">
              <a:rPr lang="en-US" smtClean="0"/>
              <a:pPr/>
              <a:t>‹#›</a:t>
            </a:fld>
            <a:endParaRPr lang="en-US"/>
          </a:p>
        </p:txBody>
      </p:sp>
    </p:spTree>
    <p:extLst>
      <p:ext uri="{BB962C8B-B14F-4D97-AF65-F5344CB8AC3E}">
        <p14:creationId xmlns:p14="http://schemas.microsoft.com/office/powerpoint/2010/main" val="2520204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1" Type="http://schemas.openxmlformats.org/officeDocument/2006/relationships/image" Target="../media/image13.jpeg"/><Relationship Id="rId12" Type="http://schemas.openxmlformats.org/officeDocument/2006/relationships/image" Target="../media/image14.png"/><Relationship Id="rId13"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tiff"/><Relationship Id="rId5" Type="http://schemas.openxmlformats.org/officeDocument/2006/relationships/image" Target="../media/image18.jpe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jpe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40.jpeg"/><Relationship Id="rId5" Type="http://schemas.openxmlformats.org/officeDocument/2006/relationships/image" Target="../media/image41.jpg"/><Relationship Id="rId6" Type="http://schemas.openxmlformats.org/officeDocument/2006/relationships/image" Target="../media/image42.jpeg"/><Relationship Id="rId7" Type="http://schemas.openxmlformats.org/officeDocument/2006/relationships/image" Target="../media/image43.jpeg"/><Relationship Id="rId8" Type="http://schemas.openxmlformats.org/officeDocument/2006/relationships/image" Target="../media/image44.jp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4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mailto:bbutler@wcl.american.ed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est Practice_Icon-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4838" y="368299"/>
            <a:ext cx="5237662" cy="5237662"/>
          </a:xfrm>
          <a:prstGeom prst="rect">
            <a:avLst/>
          </a:prstGeom>
        </p:spPr>
      </p:pic>
      <p:sp>
        <p:nvSpPr>
          <p:cNvPr id="7" name="TextBox 6"/>
          <p:cNvSpPr txBox="1"/>
          <p:nvPr/>
        </p:nvSpPr>
        <p:spPr>
          <a:xfrm>
            <a:off x="279400" y="6021801"/>
            <a:ext cx="5477581" cy="584776"/>
          </a:xfrm>
          <a:prstGeom prst="rect">
            <a:avLst/>
          </a:prstGeom>
          <a:noFill/>
        </p:spPr>
        <p:txBody>
          <a:bodyPr wrap="none" rtlCol="0">
            <a:spAutoFit/>
          </a:bodyPr>
          <a:lstStyle/>
          <a:p>
            <a:r>
              <a:rPr lang="en-US" sz="1600" dirty="0" smtClean="0"/>
              <a:t>Funded by the Andrew W. Mellon Foundation</a:t>
            </a:r>
          </a:p>
          <a:p>
            <a:r>
              <a:rPr lang="en-US" sz="1600" dirty="0" smtClean="0"/>
              <a:t>Additional support provided by the Samuel H. Kress Foundation</a:t>
            </a:r>
            <a:endParaRPr lang="en-US" sz="1600" dirty="0"/>
          </a:p>
        </p:txBody>
      </p:sp>
      <p:sp>
        <p:nvSpPr>
          <p:cNvPr id="8" name="TextBox 7"/>
          <p:cNvSpPr txBox="1"/>
          <p:nvPr/>
        </p:nvSpPr>
        <p:spPr>
          <a:xfrm>
            <a:off x="5489627" y="5775580"/>
            <a:ext cx="3328054" cy="830997"/>
          </a:xfrm>
          <a:prstGeom prst="rect">
            <a:avLst/>
          </a:prstGeom>
          <a:noFill/>
        </p:spPr>
        <p:txBody>
          <a:bodyPr wrap="none" rtlCol="0">
            <a:spAutoFit/>
          </a:bodyPr>
          <a:lstStyle/>
          <a:p>
            <a:pPr algn="r"/>
            <a:r>
              <a:rPr lang="en-US" sz="1600" dirty="0" smtClean="0"/>
              <a:t>Available at: </a:t>
            </a:r>
          </a:p>
          <a:p>
            <a:pPr algn="r"/>
            <a:r>
              <a:rPr lang="en-US" sz="1600" dirty="0" err="1" smtClean="0"/>
              <a:t>c</a:t>
            </a:r>
            <a:r>
              <a:rPr lang="en-US" sz="1600" dirty="0" err="1" smtClean="0"/>
              <a:t>ollegeart.org</a:t>
            </a:r>
            <a:r>
              <a:rPr lang="en-US" sz="1600" dirty="0" smtClean="0"/>
              <a:t>/fair-use</a:t>
            </a:r>
          </a:p>
          <a:p>
            <a:pPr algn="r"/>
            <a:r>
              <a:rPr lang="en-US" sz="1600" dirty="0" err="1" smtClean="0"/>
              <a:t>cmsimpact.org</a:t>
            </a:r>
            <a:r>
              <a:rPr lang="en-US" sz="1600" dirty="0" smtClean="0"/>
              <a:t>/fair-use</a:t>
            </a:r>
            <a:endParaRPr lang="en-US" sz="1600" dirty="0"/>
          </a:p>
        </p:txBody>
      </p:sp>
    </p:spTree>
    <p:extLst>
      <p:ext uri="{BB962C8B-B14F-4D97-AF65-F5344CB8AC3E}">
        <p14:creationId xmlns:p14="http://schemas.microsoft.com/office/powerpoint/2010/main" val="204933165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A_Sketch_Blue.eps"/>
          <p:cNvPicPr>
            <a:picLocks noChangeAspect="1"/>
          </p:cNvPicPr>
          <p:nvPr/>
        </p:nvPicPr>
        <p:blipFill>
          <a:blip r:embed="rId3">
            <a:alphaModFix amt="74000"/>
            <a:extLst>
              <a:ext uri="{28A0092B-C50C-407E-A947-70E740481C1C}">
                <a14:useLocalDpi xmlns:a14="http://schemas.microsoft.com/office/drawing/2010/main" val="0"/>
              </a:ext>
            </a:extLst>
          </a:blip>
          <a:stretch>
            <a:fillRect/>
          </a:stretch>
        </p:blipFill>
        <p:spPr>
          <a:xfrm>
            <a:off x="-533400" y="0"/>
            <a:ext cx="10134600" cy="7890777"/>
          </a:xfrm>
          <a:prstGeom prst="rect">
            <a:avLst/>
          </a:prstGeom>
        </p:spPr>
      </p:pic>
      <p:sp>
        <p:nvSpPr>
          <p:cNvPr id="7" name="Content Placeholder 6"/>
          <p:cNvSpPr txBox="1">
            <a:spLocks/>
          </p:cNvSpPr>
          <p:nvPr/>
        </p:nvSpPr>
        <p:spPr>
          <a:xfrm>
            <a:off x="1079500" y="2070100"/>
            <a:ext cx="7073900" cy="3771900"/>
          </a:xfrm>
          <a:prstGeom prst="rect">
            <a:avLst/>
          </a:prstGeom>
          <a:solidFill>
            <a:schemeClr val="bg1">
              <a:lumMod val="75000"/>
            </a:schemeClr>
          </a:solidFill>
          <a:ln w="25400" cap="flat" cmpd="sng" algn="ctr">
            <a:no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lnSpc>
                <a:spcPct val="120000"/>
              </a:lnSpc>
              <a:buFont typeface="Arial"/>
              <a:buNone/>
            </a:pPr>
            <a:r>
              <a:rPr lang="en-US" dirty="0" smtClean="0">
                <a:solidFill>
                  <a:schemeClr val="tx1"/>
                </a:solidFill>
              </a:rPr>
              <a:t>			</a:t>
            </a:r>
            <a:endParaRPr lang="en-US" dirty="0">
              <a:solidFill>
                <a:schemeClr val="tx1"/>
              </a:solidFill>
            </a:endParaRPr>
          </a:p>
        </p:txBody>
      </p:sp>
      <p:sp>
        <p:nvSpPr>
          <p:cNvPr id="3" name="Content Placeholder 2"/>
          <p:cNvSpPr>
            <a:spLocks noGrp="1"/>
          </p:cNvSpPr>
          <p:nvPr>
            <p:ph idx="1"/>
          </p:nvPr>
        </p:nvSpPr>
        <p:spPr>
          <a:xfrm>
            <a:off x="957317" y="2758970"/>
            <a:ext cx="7196083" cy="2896038"/>
          </a:xfrm>
        </p:spPr>
        <p:txBody>
          <a:bodyPr>
            <a:noAutofit/>
          </a:bodyPr>
          <a:lstStyle/>
          <a:p>
            <a:pPr marL="0" indent="0" algn="ctr">
              <a:lnSpc>
                <a:spcPct val="60000"/>
              </a:lnSpc>
              <a:buNone/>
            </a:pPr>
            <a:r>
              <a:rPr lang="en-US" sz="11500" b="1" dirty="0" smtClean="0">
                <a:solidFill>
                  <a:schemeClr val="tx1">
                    <a:lumMod val="75000"/>
                    <a:lumOff val="25000"/>
                  </a:schemeClr>
                </a:solidFill>
              </a:rPr>
              <a:t>WHAT IS </a:t>
            </a:r>
          </a:p>
          <a:p>
            <a:pPr marL="0" indent="0" algn="ctr">
              <a:lnSpc>
                <a:spcPct val="60000"/>
              </a:lnSpc>
              <a:buNone/>
            </a:pPr>
            <a:r>
              <a:rPr lang="en-US" sz="11500" b="1" dirty="0" smtClean="0">
                <a:solidFill>
                  <a:schemeClr val="tx1">
                    <a:lumMod val="75000"/>
                    <a:lumOff val="25000"/>
                  </a:schemeClr>
                </a:solidFill>
              </a:rPr>
              <a:t>FAIR USE?</a:t>
            </a:r>
            <a:endParaRPr lang="en-US" sz="11500" b="1" dirty="0">
              <a:solidFill>
                <a:schemeClr val="tx1">
                  <a:lumMod val="75000"/>
                  <a:lumOff val="25000"/>
                </a:schemeClr>
              </a:solidFill>
            </a:endParaRPr>
          </a:p>
        </p:txBody>
      </p:sp>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Tree>
    <p:extLst>
      <p:ext uri="{BB962C8B-B14F-4D97-AF65-F5344CB8AC3E}">
        <p14:creationId xmlns:p14="http://schemas.microsoft.com/office/powerpoint/2010/main" val="386601889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6" name="Oval 5"/>
          <p:cNvSpPr/>
          <p:nvPr/>
        </p:nvSpPr>
        <p:spPr>
          <a:xfrm>
            <a:off x="2057400" y="1422400"/>
            <a:ext cx="5041900" cy="5041900"/>
          </a:xfrm>
          <a:prstGeom prst="ellipse">
            <a:avLst/>
          </a:prstGeom>
          <a:solidFill>
            <a:srgbClr val="B2D107"/>
          </a:solidFill>
          <a:ln>
            <a:solidFill>
              <a:srgbClr val="B2D10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244377" y="3275092"/>
            <a:ext cx="4748841" cy="1631216"/>
          </a:xfrm>
          <a:prstGeom prst="rect">
            <a:avLst/>
          </a:prstGeom>
          <a:noFill/>
        </p:spPr>
        <p:txBody>
          <a:bodyPr wrap="none" rtlCol="0">
            <a:spAutoFit/>
          </a:bodyPr>
          <a:lstStyle/>
          <a:p>
            <a:pPr algn="ctr"/>
            <a:r>
              <a:rPr lang="en-US" sz="5000" b="1" dirty="0" smtClean="0">
                <a:solidFill>
                  <a:srgbClr val="FFFFFF"/>
                </a:solidFill>
              </a:rPr>
              <a:t>THE PURPOSE OF</a:t>
            </a:r>
          </a:p>
          <a:p>
            <a:pPr algn="ctr"/>
            <a:r>
              <a:rPr lang="en-US" sz="5000" b="1" dirty="0" smtClean="0">
                <a:solidFill>
                  <a:srgbClr val="FFFFFF"/>
                </a:solidFill>
              </a:rPr>
              <a:t>COPYRIGHT</a:t>
            </a:r>
            <a:endParaRPr lang="en-US" sz="5000" b="1" dirty="0">
              <a:solidFill>
                <a:srgbClr val="FFFFFF"/>
              </a:solidFill>
            </a:endParaRPr>
          </a:p>
        </p:txBody>
      </p:sp>
    </p:spTree>
    <p:extLst>
      <p:ext uri="{BB962C8B-B14F-4D97-AF65-F5344CB8AC3E}">
        <p14:creationId xmlns:p14="http://schemas.microsoft.com/office/powerpoint/2010/main" val="244829845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igrating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2" y="385572"/>
            <a:ext cx="9661398" cy="6472428"/>
          </a:xfrm>
          <a:prstGeom prst="rect">
            <a:avLst/>
          </a:prstGeom>
        </p:spPr>
      </p:pic>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7" name="Rectangle 1"/>
          <p:cNvSpPr>
            <a:spLocks/>
          </p:cNvSpPr>
          <p:nvPr/>
        </p:nvSpPr>
        <p:spPr bwMode="auto">
          <a:xfrm>
            <a:off x="1694911" y="4868775"/>
            <a:ext cx="7449089" cy="1625567"/>
          </a:xfrm>
          <a:prstGeom prst="rect">
            <a:avLst/>
          </a:prstGeom>
          <a:solidFill>
            <a:srgbClr val="F2AF00">
              <a:alpha val="91000"/>
            </a:srgbClr>
          </a:solidFill>
          <a:ln>
            <a:noFill/>
          </a:ln>
          <a:extLst/>
        </p:spPr>
        <p:txBody>
          <a:bodyPr lIns="0" tIns="0" rIns="0" bIns="0" anchor="ctr"/>
          <a:lstStyle/>
          <a:p>
            <a:r>
              <a:rPr lang="en-US" sz="3600" b="1" dirty="0" smtClean="0">
                <a:solidFill>
                  <a:schemeClr val="bg1"/>
                </a:solidFill>
                <a:latin typeface="+mj-lt"/>
                <a:cs typeface="DIN Alternate Bold"/>
                <a:sym typeface="Helvetica" charset="0"/>
              </a:rPr>
              <a:t>   </a:t>
            </a:r>
            <a:endParaRPr lang="en-US" sz="3200" b="1" dirty="0">
              <a:solidFill>
                <a:schemeClr val="bg1"/>
              </a:solidFill>
              <a:latin typeface="+mj-lt"/>
              <a:cs typeface="DIN Alternate Bold"/>
              <a:sym typeface="Helvetica" charset="0"/>
            </a:endParaRPr>
          </a:p>
        </p:txBody>
      </p:sp>
      <p:sp>
        <p:nvSpPr>
          <p:cNvPr id="2" name="Rectangle 1"/>
          <p:cNvSpPr/>
          <p:nvPr/>
        </p:nvSpPr>
        <p:spPr>
          <a:xfrm>
            <a:off x="2149034" y="5071743"/>
            <a:ext cx="6554498" cy="1077218"/>
          </a:xfrm>
          <a:prstGeom prst="rect">
            <a:avLst/>
          </a:prstGeom>
        </p:spPr>
        <p:txBody>
          <a:bodyPr wrap="square">
            <a:spAutoFit/>
          </a:bodyPr>
          <a:lstStyle/>
          <a:p>
            <a:r>
              <a:rPr lang="en-US" sz="3600" b="1" dirty="0">
                <a:solidFill>
                  <a:schemeClr val="bg1"/>
                </a:solidFill>
                <a:cs typeface="DIN Alternate Bold"/>
                <a:sym typeface="Helvetica" charset="0"/>
              </a:rPr>
              <a:t>ONE </a:t>
            </a:r>
            <a:r>
              <a:rPr lang="en-US" sz="3600" b="1" dirty="0" smtClean="0">
                <a:solidFill>
                  <a:schemeClr val="bg1"/>
                </a:solidFill>
                <a:cs typeface="DIN Alternate Bold"/>
                <a:sym typeface="Helvetica" charset="0"/>
              </a:rPr>
              <a:t>PURPOSE:</a:t>
            </a:r>
          </a:p>
          <a:p>
            <a:r>
              <a:rPr lang="en-US" sz="2800" b="1" dirty="0" smtClean="0">
                <a:solidFill>
                  <a:schemeClr val="bg1"/>
                </a:solidFill>
                <a:cs typeface="DIN Alternate Bold"/>
                <a:sym typeface="Helvetica" charset="0"/>
              </a:rPr>
              <a:t>TO </a:t>
            </a:r>
            <a:r>
              <a:rPr lang="en-US" sz="2800" b="1" dirty="0">
                <a:solidFill>
                  <a:schemeClr val="bg1"/>
                </a:solidFill>
                <a:cs typeface="DIN Alternate Bold"/>
                <a:sym typeface="Helvetica" charset="0"/>
              </a:rPr>
              <a:t>PROMOTE THE CREATION OF CULTURE </a:t>
            </a:r>
          </a:p>
        </p:txBody>
      </p:sp>
    </p:spTree>
    <p:extLst>
      <p:ext uri="{BB962C8B-B14F-4D97-AF65-F5344CB8AC3E}">
        <p14:creationId xmlns:p14="http://schemas.microsoft.com/office/powerpoint/2010/main" val="18489626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9" name="Rectangle 8"/>
          <p:cNvSpPr/>
          <p:nvPr/>
        </p:nvSpPr>
        <p:spPr>
          <a:xfrm>
            <a:off x="1828801" y="2124253"/>
            <a:ext cx="7315200" cy="1912336"/>
          </a:xfrm>
          <a:prstGeom prst="rect">
            <a:avLst/>
          </a:prstGeom>
          <a:solidFill>
            <a:schemeClr val="bg1">
              <a:lumMod val="75000"/>
            </a:schemeClr>
          </a:solidFill>
          <a:ln>
            <a:noFill/>
          </a:ln>
          <a:effectLst>
            <a:outerShdw blurRad="50800" dist="38100" dir="2700000" algn="tl" rotWithShape="0">
              <a:prstClr val="black">
                <a:alpha val="40000"/>
              </a:prstClr>
            </a:outerShdw>
          </a:effectLst>
        </p:spPr>
        <p:txBody>
          <a:bodyPr wrap="square">
            <a:spAutoFit/>
          </a:bodyPr>
          <a:lstStyle/>
          <a:p>
            <a:pPr algn="l">
              <a:lnSpc>
                <a:spcPct val="150000"/>
              </a:lnSpc>
            </a:pPr>
            <a:endParaRPr lang="en-US" sz="3200" dirty="0" smtClean="0">
              <a:solidFill>
                <a:srgbClr val="C6519A"/>
              </a:solidFill>
              <a:latin typeface="+mj-lt"/>
              <a:cs typeface="Baskerville SemiBold"/>
            </a:endParaRPr>
          </a:p>
        </p:txBody>
      </p:sp>
      <p:sp>
        <p:nvSpPr>
          <p:cNvPr id="10" name="Rectangle 9"/>
          <p:cNvSpPr/>
          <p:nvPr/>
        </p:nvSpPr>
        <p:spPr>
          <a:xfrm>
            <a:off x="0" y="4410911"/>
            <a:ext cx="7861300" cy="1912336"/>
          </a:xfrm>
          <a:prstGeom prst="rect">
            <a:avLst/>
          </a:prstGeom>
          <a:solidFill>
            <a:schemeClr val="bg1">
              <a:lumMod val="75000"/>
            </a:schemeClr>
          </a:solidFill>
          <a:ln>
            <a:noFill/>
          </a:ln>
          <a:effectLst>
            <a:outerShdw blurRad="50800" dist="38100" dir="2700000" algn="tl" rotWithShape="0">
              <a:prstClr val="black">
                <a:alpha val="40000"/>
              </a:prstClr>
            </a:outerShdw>
          </a:effectLst>
        </p:spPr>
        <p:txBody>
          <a:bodyPr wrap="square">
            <a:spAutoFit/>
          </a:bodyPr>
          <a:lstStyle/>
          <a:p>
            <a:pPr algn="l">
              <a:lnSpc>
                <a:spcPct val="150000"/>
              </a:lnSpc>
            </a:pPr>
            <a:endParaRPr lang="en-US" sz="3200" dirty="0" smtClean="0">
              <a:solidFill>
                <a:srgbClr val="C6519A"/>
              </a:solidFill>
              <a:latin typeface="+mj-lt"/>
              <a:cs typeface="Baskerville SemiBold"/>
            </a:endParaRPr>
          </a:p>
        </p:txBody>
      </p:sp>
      <p:sp>
        <p:nvSpPr>
          <p:cNvPr id="6" name="Oval 5"/>
          <p:cNvSpPr/>
          <p:nvPr/>
        </p:nvSpPr>
        <p:spPr>
          <a:xfrm>
            <a:off x="434903" y="1324587"/>
            <a:ext cx="1828800" cy="1828800"/>
          </a:xfrm>
          <a:prstGeom prst="ellipse">
            <a:avLst/>
          </a:prstGeom>
          <a:solidFill>
            <a:srgbClr val="8CB8D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b="1" dirty="0" smtClean="0"/>
              <a:t>BY</a:t>
            </a:r>
            <a:endParaRPr lang="en-US" sz="6000" b="1" dirty="0"/>
          </a:p>
        </p:txBody>
      </p:sp>
      <p:sp>
        <p:nvSpPr>
          <p:cNvPr id="2" name="Rectangle 1"/>
          <p:cNvSpPr/>
          <p:nvPr/>
        </p:nvSpPr>
        <p:spPr>
          <a:xfrm>
            <a:off x="2403402" y="2245446"/>
            <a:ext cx="6794747" cy="1569660"/>
          </a:xfrm>
          <a:prstGeom prst="rect">
            <a:avLst/>
          </a:prstGeom>
        </p:spPr>
        <p:txBody>
          <a:bodyPr wrap="square">
            <a:spAutoFit/>
          </a:bodyPr>
          <a:lstStyle/>
          <a:p>
            <a:r>
              <a:rPr lang="en-US" sz="4800" dirty="0" smtClean="0">
                <a:solidFill>
                  <a:schemeClr val="tx1">
                    <a:lumMod val="75000"/>
                    <a:lumOff val="25000"/>
                  </a:schemeClr>
                </a:solidFill>
                <a:cs typeface="Baskerville SemiBold"/>
              </a:rPr>
              <a:t>Rewarding creators with </a:t>
            </a:r>
            <a:r>
              <a:rPr lang="en-US" sz="4800" dirty="0">
                <a:solidFill>
                  <a:schemeClr val="tx1">
                    <a:lumMod val="75000"/>
                    <a:lumOff val="25000"/>
                  </a:schemeClr>
                </a:solidFill>
                <a:cs typeface="Baskerville SemiBold"/>
              </a:rPr>
              <a:t>limited monopoly</a:t>
            </a:r>
          </a:p>
        </p:txBody>
      </p:sp>
      <p:sp>
        <p:nvSpPr>
          <p:cNvPr id="3" name="Rectangle 2"/>
          <p:cNvSpPr/>
          <p:nvPr/>
        </p:nvSpPr>
        <p:spPr>
          <a:xfrm>
            <a:off x="386277" y="4549930"/>
            <a:ext cx="7068623" cy="1569660"/>
          </a:xfrm>
          <a:prstGeom prst="rect">
            <a:avLst/>
          </a:prstGeom>
        </p:spPr>
        <p:txBody>
          <a:bodyPr wrap="square">
            <a:spAutoFit/>
          </a:bodyPr>
          <a:lstStyle/>
          <a:p>
            <a:r>
              <a:rPr lang="en-US" sz="4800" dirty="0">
                <a:solidFill>
                  <a:srgbClr val="404040"/>
                </a:solidFill>
                <a:cs typeface="Baskerville SemiBold"/>
              </a:rPr>
              <a:t>Encouraging new makers to use existing culture</a:t>
            </a:r>
          </a:p>
        </p:txBody>
      </p:sp>
    </p:spTree>
    <p:extLst>
      <p:ext uri="{BB962C8B-B14F-4D97-AF65-F5344CB8AC3E}">
        <p14:creationId xmlns:p14="http://schemas.microsoft.com/office/powerpoint/2010/main" val="292014415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6" name="Rectangle 5"/>
          <p:cNvSpPr/>
          <p:nvPr/>
        </p:nvSpPr>
        <p:spPr>
          <a:xfrm>
            <a:off x="843280" y="1760643"/>
            <a:ext cx="7479929" cy="738717"/>
          </a:xfrm>
          <a:prstGeom prst="rect">
            <a:avLst/>
          </a:prstGeom>
          <a:solidFill>
            <a:srgbClr val="8CB8D0"/>
          </a:solidFill>
          <a:ln>
            <a:solidFill>
              <a:srgbClr val="8CB8D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dirty="0"/>
          </a:p>
        </p:txBody>
      </p:sp>
      <p:sp>
        <p:nvSpPr>
          <p:cNvPr id="9" name="Content Placeholder 6"/>
          <p:cNvSpPr txBox="1">
            <a:spLocks/>
          </p:cNvSpPr>
          <p:nvPr/>
        </p:nvSpPr>
        <p:spPr>
          <a:xfrm>
            <a:off x="843281" y="3508111"/>
            <a:ext cx="7479928" cy="2792002"/>
          </a:xfrm>
          <a:prstGeom prst="rect">
            <a:avLst/>
          </a:prstGeom>
          <a:solidFill>
            <a:schemeClr val="bg1">
              <a:lumMod val="65000"/>
            </a:schemeClr>
          </a:solidFill>
          <a:ln w="25400" cap="flat" cmpd="sng" algn="ctr">
            <a:no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buNone/>
            </a:pPr>
            <a:r>
              <a:rPr lang="en-US" dirty="0" smtClean="0"/>
              <a:t>    </a:t>
            </a:r>
          </a:p>
          <a:p>
            <a:pPr>
              <a:buNone/>
            </a:pPr>
            <a:r>
              <a:rPr lang="en-US" sz="3600" dirty="0"/>
              <a:t>	</a:t>
            </a:r>
            <a:r>
              <a:rPr lang="en-US" sz="3600" dirty="0" smtClean="0"/>
              <a:t>Non-infringing, unauthorized use of copyrighted material</a:t>
            </a:r>
            <a:r>
              <a:rPr lang="en-US" sz="3600" dirty="0" smtClean="0">
                <a:solidFill>
                  <a:schemeClr val="bg1">
                    <a:lumMod val="95000"/>
                  </a:schemeClr>
                </a:solidFill>
                <a:latin typeface="Baskerville SemiBold"/>
                <a:cs typeface="Baskerville SemiBold"/>
              </a:rPr>
              <a:t>—</a:t>
            </a:r>
            <a:r>
              <a:rPr lang="en-US" sz="3600" dirty="0" smtClean="0"/>
              <a:t>under some circumstances</a:t>
            </a:r>
            <a:endParaRPr lang="en-US" sz="3600" dirty="0"/>
          </a:p>
        </p:txBody>
      </p:sp>
      <p:sp>
        <p:nvSpPr>
          <p:cNvPr id="4" name="Rectangle 3"/>
          <p:cNvSpPr/>
          <p:nvPr/>
        </p:nvSpPr>
        <p:spPr>
          <a:xfrm>
            <a:off x="2207013" y="3020602"/>
            <a:ext cx="4709938" cy="1121142"/>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377245" y="2756839"/>
            <a:ext cx="4376615" cy="144655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8800" b="1" dirty="0" smtClean="0">
                <a:solidFill>
                  <a:schemeClr val="tx1">
                    <a:lumMod val="75000"/>
                    <a:lumOff val="25000"/>
                  </a:schemeClr>
                </a:solidFill>
              </a:rPr>
              <a:t>FAIR USE</a:t>
            </a:r>
            <a:endParaRPr lang="en-US" sz="8800" b="1" dirty="0">
              <a:solidFill>
                <a:schemeClr val="tx1">
                  <a:lumMod val="75000"/>
                  <a:lumOff val="25000"/>
                </a:schemeClr>
              </a:solidFill>
            </a:endParaRPr>
          </a:p>
        </p:txBody>
      </p:sp>
      <p:sp>
        <p:nvSpPr>
          <p:cNvPr id="3" name="Rectangle 2"/>
          <p:cNvSpPr/>
          <p:nvPr/>
        </p:nvSpPr>
        <p:spPr>
          <a:xfrm>
            <a:off x="1255561" y="1751685"/>
            <a:ext cx="6702626" cy="707886"/>
          </a:xfrm>
          <a:prstGeom prst="rect">
            <a:avLst/>
          </a:prstGeom>
        </p:spPr>
        <p:txBody>
          <a:bodyPr wrap="none">
            <a:spAutoFit/>
          </a:bodyPr>
          <a:lstStyle/>
          <a:p>
            <a:pPr algn="ctr"/>
            <a:r>
              <a:rPr lang="en-US" sz="4000" b="1" dirty="0">
                <a:solidFill>
                  <a:schemeClr val="bg1"/>
                </a:solidFill>
              </a:rPr>
              <a:t>BIGGEST BALANCING FEATURE</a:t>
            </a:r>
          </a:p>
        </p:txBody>
      </p:sp>
    </p:spTree>
    <p:extLst>
      <p:ext uri="{BB962C8B-B14F-4D97-AF65-F5344CB8AC3E}">
        <p14:creationId xmlns:p14="http://schemas.microsoft.com/office/powerpoint/2010/main" val="94620501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896991" y="5649320"/>
            <a:ext cx="7500249" cy="716938"/>
          </a:xfrm>
          <a:prstGeom prst="roundRect">
            <a:avLst/>
          </a:prstGeom>
          <a:solidFill>
            <a:srgbClr val="8CB8D0"/>
          </a:solidFill>
          <a:ln>
            <a:solidFill>
              <a:srgbClr val="8CB8D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896991" y="4626217"/>
            <a:ext cx="7500249" cy="716938"/>
          </a:xfrm>
          <a:prstGeom prst="roundRect">
            <a:avLst/>
          </a:prstGeom>
          <a:solidFill>
            <a:srgbClr val="C6519A"/>
          </a:solidFill>
          <a:ln>
            <a:solidFill>
              <a:srgbClr val="C6519A"/>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896991" y="3578218"/>
            <a:ext cx="7500249" cy="716938"/>
          </a:xfrm>
          <a:prstGeom prst="roundRect">
            <a:avLst/>
          </a:prstGeom>
          <a:solidFill>
            <a:srgbClr val="B2D107"/>
          </a:solidFill>
          <a:ln>
            <a:solidFill>
              <a:srgbClr val="B2D107"/>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896991" y="2572362"/>
            <a:ext cx="7500249" cy="716938"/>
          </a:xfrm>
          <a:prstGeom prst="roundRect">
            <a:avLst/>
          </a:prstGeom>
          <a:solidFill>
            <a:srgbClr val="F2AF00"/>
          </a:solidFill>
          <a:ln>
            <a:solidFill>
              <a:srgbClr val="FDB84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22299" y="1391284"/>
            <a:ext cx="10058400" cy="738717"/>
          </a:xfrm>
          <a:prstGeom prst="rect">
            <a:avLst/>
          </a:prstGeom>
          <a:solidFill>
            <a:srgbClr val="D9D9D9"/>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dirty="0"/>
          </a:p>
        </p:txBody>
      </p:sp>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8" name="TextBox 7"/>
          <p:cNvSpPr txBox="1"/>
          <p:nvPr/>
        </p:nvSpPr>
        <p:spPr>
          <a:xfrm>
            <a:off x="2439080" y="1342971"/>
            <a:ext cx="4276632" cy="769441"/>
          </a:xfrm>
          <a:prstGeom prst="rect">
            <a:avLst/>
          </a:prstGeom>
          <a:noFill/>
        </p:spPr>
        <p:txBody>
          <a:bodyPr wrap="none" rtlCol="0">
            <a:spAutoFit/>
          </a:bodyPr>
          <a:lstStyle/>
          <a:p>
            <a:pPr algn="ctr"/>
            <a:r>
              <a:rPr lang="en-US" sz="4400" b="1" dirty="0" smtClean="0">
                <a:solidFill>
                  <a:srgbClr val="404040"/>
                </a:solidFill>
              </a:rPr>
              <a:t>“FOUR FACTORS”</a:t>
            </a:r>
            <a:endParaRPr lang="en-US" sz="4400" b="1" dirty="0">
              <a:solidFill>
                <a:srgbClr val="404040"/>
              </a:solidFill>
            </a:endParaRPr>
          </a:p>
        </p:txBody>
      </p:sp>
      <p:sp>
        <p:nvSpPr>
          <p:cNvPr id="13" name="TextBox 12"/>
          <p:cNvSpPr txBox="1"/>
          <p:nvPr/>
        </p:nvSpPr>
        <p:spPr>
          <a:xfrm>
            <a:off x="1325034" y="2572362"/>
            <a:ext cx="4228291" cy="646331"/>
          </a:xfrm>
          <a:prstGeom prst="rect">
            <a:avLst/>
          </a:prstGeom>
          <a:noFill/>
        </p:spPr>
        <p:txBody>
          <a:bodyPr wrap="none" rtlCol="0">
            <a:spAutoFit/>
          </a:bodyPr>
          <a:lstStyle/>
          <a:p>
            <a:r>
              <a:rPr lang="en-US" sz="3600" b="1" dirty="0" smtClean="0">
                <a:solidFill>
                  <a:srgbClr val="FFFFFF"/>
                </a:solidFill>
              </a:rPr>
              <a:t>1. Purpose of the use</a:t>
            </a:r>
            <a:endParaRPr lang="en-US" sz="3600" b="1" dirty="0">
              <a:solidFill>
                <a:srgbClr val="FFFFFF"/>
              </a:solidFill>
            </a:endParaRPr>
          </a:p>
        </p:txBody>
      </p:sp>
      <p:sp>
        <p:nvSpPr>
          <p:cNvPr id="14" name="TextBox 13"/>
          <p:cNvSpPr txBox="1"/>
          <p:nvPr/>
        </p:nvSpPr>
        <p:spPr>
          <a:xfrm>
            <a:off x="1325034" y="3578218"/>
            <a:ext cx="5837395" cy="646331"/>
          </a:xfrm>
          <a:prstGeom prst="rect">
            <a:avLst/>
          </a:prstGeom>
          <a:noFill/>
        </p:spPr>
        <p:txBody>
          <a:bodyPr wrap="square" rtlCol="0">
            <a:spAutoFit/>
          </a:bodyPr>
          <a:lstStyle/>
          <a:p>
            <a:r>
              <a:rPr lang="en-US" sz="3600" b="1" dirty="0" smtClean="0">
                <a:solidFill>
                  <a:schemeClr val="bg1"/>
                </a:solidFill>
              </a:rPr>
              <a:t>2. Kind of work used</a:t>
            </a:r>
            <a:endParaRPr lang="en-US" sz="3600" b="1" dirty="0">
              <a:solidFill>
                <a:schemeClr val="bg1"/>
              </a:solidFill>
            </a:endParaRPr>
          </a:p>
        </p:txBody>
      </p:sp>
      <p:sp>
        <p:nvSpPr>
          <p:cNvPr id="15" name="TextBox 14"/>
          <p:cNvSpPr txBox="1"/>
          <p:nvPr/>
        </p:nvSpPr>
        <p:spPr>
          <a:xfrm>
            <a:off x="1325034" y="4626217"/>
            <a:ext cx="3504829" cy="646331"/>
          </a:xfrm>
          <a:prstGeom prst="rect">
            <a:avLst/>
          </a:prstGeom>
          <a:noFill/>
        </p:spPr>
        <p:txBody>
          <a:bodyPr wrap="square" rtlCol="0">
            <a:spAutoFit/>
          </a:bodyPr>
          <a:lstStyle/>
          <a:p>
            <a:r>
              <a:rPr lang="en-US" sz="3600" b="1" dirty="0" smtClean="0">
                <a:solidFill>
                  <a:schemeClr val="bg1"/>
                </a:solidFill>
              </a:rPr>
              <a:t>3. Amount used</a:t>
            </a:r>
            <a:endParaRPr lang="en-US" sz="3600" b="1" dirty="0">
              <a:solidFill>
                <a:schemeClr val="bg1"/>
              </a:solidFill>
            </a:endParaRPr>
          </a:p>
        </p:txBody>
      </p:sp>
      <p:sp>
        <p:nvSpPr>
          <p:cNvPr id="16" name="TextBox 15"/>
          <p:cNvSpPr txBox="1"/>
          <p:nvPr/>
        </p:nvSpPr>
        <p:spPr>
          <a:xfrm>
            <a:off x="1325034" y="5649320"/>
            <a:ext cx="5406394" cy="646331"/>
          </a:xfrm>
          <a:prstGeom prst="rect">
            <a:avLst/>
          </a:prstGeom>
          <a:noFill/>
        </p:spPr>
        <p:txBody>
          <a:bodyPr wrap="square" rtlCol="0">
            <a:spAutoFit/>
          </a:bodyPr>
          <a:lstStyle/>
          <a:p>
            <a:r>
              <a:rPr lang="en-US" sz="3600" b="1" dirty="0" smtClean="0">
                <a:solidFill>
                  <a:srgbClr val="FFFFFF"/>
                </a:solidFill>
              </a:rPr>
              <a:t>4. Effect on the market</a:t>
            </a:r>
            <a:endParaRPr lang="en-US" sz="3600" b="1" dirty="0">
              <a:solidFill>
                <a:srgbClr val="FFFFFF"/>
              </a:solidFill>
            </a:endParaRPr>
          </a:p>
        </p:txBody>
      </p:sp>
    </p:spTree>
    <p:extLst>
      <p:ext uri="{BB962C8B-B14F-4D97-AF65-F5344CB8AC3E}">
        <p14:creationId xmlns:p14="http://schemas.microsoft.com/office/powerpoint/2010/main" val="254486949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jpg"/>
          <p:cNvPicPr>
            <a:picLocks noChangeAspect="1"/>
          </p:cNvPicPr>
          <p:nvPr/>
        </p:nvPicPr>
        <p:blipFill>
          <a:blip r:embed="rId3" cstate="print"/>
          <a:srcRect l="10000"/>
          <a:stretch>
            <a:fillRect/>
          </a:stretch>
        </p:blipFill>
        <p:spPr>
          <a:xfrm>
            <a:off x="0" y="2209800"/>
            <a:ext cx="2057400" cy="2286000"/>
          </a:xfrm>
          <a:prstGeom prst="rect">
            <a:avLst/>
          </a:prstGeom>
        </p:spPr>
      </p:pic>
      <p:pic>
        <p:nvPicPr>
          <p:cNvPr id="8" name="Picture 7" descr="2.jpg"/>
          <p:cNvPicPr>
            <a:picLocks noChangeAspect="1"/>
          </p:cNvPicPr>
          <p:nvPr/>
        </p:nvPicPr>
        <p:blipFill>
          <a:blip r:embed="rId4" cstate="print"/>
          <a:srcRect l="15022" t="2941" r="17659" b="22059"/>
          <a:stretch>
            <a:fillRect/>
          </a:stretch>
        </p:blipFill>
        <p:spPr>
          <a:xfrm>
            <a:off x="4419600" y="2286001"/>
            <a:ext cx="2514600" cy="2285999"/>
          </a:xfrm>
          <a:prstGeom prst="rect">
            <a:avLst/>
          </a:prstGeom>
        </p:spPr>
      </p:pic>
      <p:pic>
        <p:nvPicPr>
          <p:cNvPr id="9" name="Picture 8" descr="brooding.jpg"/>
          <p:cNvPicPr>
            <a:picLocks noChangeAspect="1"/>
          </p:cNvPicPr>
          <p:nvPr/>
        </p:nvPicPr>
        <p:blipFill>
          <a:blip r:embed="rId5" cstate="print">
            <a:lum bright="-2000" contrast="4000"/>
          </a:blip>
          <a:srcRect r="2500"/>
          <a:stretch>
            <a:fillRect/>
          </a:stretch>
        </p:blipFill>
        <p:spPr>
          <a:xfrm>
            <a:off x="6172200" y="0"/>
            <a:ext cx="2971800" cy="2286000"/>
          </a:xfrm>
          <a:prstGeom prst="rect">
            <a:avLst/>
          </a:prstGeom>
        </p:spPr>
      </p:pic>
      <p:pic>
        <p:nvPicPr>
          <p:cNvPr id="10" name="Picture 9" descr="confused_man.jpg"/>
          <p:cNvPicPr>
            <a:picLocks noChangeAspect="1"/>
          </p:cNvPicPr>
          <p:nvPr/>
        </p:nvPicPr>
        <p:blipFill>
          <a:blip r:embed="rId6" cstate="print"/>
          <a:srcRect t="17205" b="18279"/>
          <a:stretch>
            <a:fillRect/>
          </a:stretch>
        </p:blipFill>
        <p:spPr>
          <a:xfrm>
            <a:off x="3810000" y="0"/>
            <a:ext cx="2362200" cy="2286000"/>
          </a:xfrm>
          <a:prstGeom prst="rect">
            <a:avLst/>
          </a:prstGeom>
        </p:spPr>
      </p:pic>
      <p:pic>
        <p:nvPicPr>
          <p:cNvPr id="12" name="Picture 11" descr="confused-woman1.jpg"/>
          <p:cNvPicPr>
            <a:picLocks noChangeAspect="1"/>
          </p:cNvPicPr>
          <p:nvPr/>
        </p:nvPicPr>
        <p:blipFill>
          <a:blip r:embed="rId7" cstate="print"/>
          <a:srcRect l="28249" r="6560"/>
          <a:stretch>
            <a:fillRect/>
          </a:stretch>
        </p:blipFill>
        <p:spPr>
          <a:xfrm>
            <a:off x="4387003" y="4589395"/>
            <a:ext cx="2250864" cy="2286000"/>
          </a:xfrm>
          <a:prstGeom prst="rect">
            <a:avLst/>
          </a:prstGeom>
        </p:spPr>
      </p:pic>
      <p:pic>
        <p:nvPicPr>
          <p:cNvPr id="13" name="Picture 12" descr="Confused.jpg"/>
          <p:cNvPicPr>
            <a:picLocks noChangeAspect="1"/>
          </p:cNvPicPr>
          <p:nvPr/>
        </p:nvPicPr>
        <p:blipFill>
          <a:blip r:embed="rId8" cstate="print"/>
          <a:srcRect t="12853" b="23343"/>
          <a:stretch>
            <a:fillRect/>
          </a:stretch>
        </p:blipFill>
        <p:spPr>
          <a:xfrm>
            <a:off x="6858000" y="4724400"/>
            <a:ext cx="2286000" cy="2186781"/>
          </a:xfrm>
          <a:prstGeom prst="rect">
            <a:avLst/>
          </a:prstGeom>
        </p:spPr>
      </p:pic>
      <p:pic>
        <p:nvPicPr>
          <p:cNvPr id="14" name="Picture 13" descr="for-despair.jpg"/>
          <p:cNvPicPr>
            <a:picLocks noChangeAspect="1"/>
          </p:cNvPicPr>
          <p:nvPr/>
        </p:nvPicPr>
        <p:blipFill>
          <a:blip r:embed="rId9" cstate="print"/>
          <a:srcRect r="6250"/>
          <a:stretch>
            <a:fillRect/>
          </a:stretch>
        </p:blipFill>
        <p:spPr>
          <a:xfrm>
            <a:off x="6858000" y="2286000"/>
            <a:ext cx="2286000" cy="2340864"/>
          </a:xfrm>
          <a:prstGeom prst="rect">
            <a:avLst/>
          </a:prstGeom>
        </p:spPr>
      </p:pic>
      <p:pic>
        <p:nvPicPr>
          <p:cNvPr id="15" name="Picture 14" descr="puzzled.jpg"/>
          <p:cNvPicPr>
            <a:picLocks noChangeAspect="1"/>
          </p:cNvPicPr>
          <p:nvPr/>
        </p:nvPicPr>
        <p:blipFill>
          <a:blip r:embed="rId10" cstate="print"/>
          <a:srcRect b="20948"/>
          <a:stretch>
            <a:fillRect/>
          </a:stretch>
        </p:blipFill>
        <p:spPr>
          <a:xfrm>
            <a:off x="0" y="0"/>
            <a:ext cx="3855720" cy="2286000"/>
          </a:xfrm>
          <a:prstGeom prst="rect">
            <a:avLst/>
          </a:prstGeom>
        </p:spPr>
      </p:pic>
      <p:pic>
        <p:nvPicPr>
          <p:cNvPr id="16" name="Picture 15" descr="worried.jpg"/>
          <p:cNvPicPr>
            <a:picLocks noChangeAspect="1"/>
          </p:cNvPicPr>
          <p:nvPr/>
        </p:nvPicPr>
        <p:blipFill>
          <a:blip r:embed="rId11" cstate="print"/>
          <a:srcRect l="13972" t="20920" r="42366" b="27848"/>
          <a:stretch>
            <a:fillRect/>
          </a:stretch>
        </p:blipFill>
        <p:spPr>
          <a:xfrm>
            <a:off x="1981201" y="2209800"/>
            <a:ext cx="2597727" cy="2286000"/>
          </a:xfrm>
          <a:prstGeom prst="rect">
            <a:avLst/>
          </a:prstGeom>
        </p:spPr>
      </p:pic>
      <p:pic>
        <p:nvPicPr>
          <p:cNvPr id="17" name="Picture 16"/>
          <p:cNvPicPr>
            <a:picLocks noChangeAspect="1"/>
          </p:cNvPicPr>
          <p:nvPr/>
        </p:nvPicPr>
        <p:blipFill>
          <a:blip r:embed="rId12" cstate="print"/>
          <a:srcRect b="3817"/>
          <a:stretch>
            <a:fillRect/>
          </a:stretch>
        </p:blipFill>
        <p:spPr>
          <a:xfrm>
            <a:off x="0" y="4570738"/>
            <a:ext cx="4267200" cy="2304657"/>
          </a:xfrm>
          <a:prstGeom prst="rect">
            <a:avLst/>
          </a:prstGeom>
        </p:spPr>
      </p:pic>
      <p:sp>
        <p:nvSpPr>
          <p:cNvPr id="20" name="Rectangle 19"/>
          <p:cNvSpPr/>
          <p:nvPr/>
        </p:nvSpPr>
        <p:spPr>
          <a:xfrm>
            <a:off x="3733800" y="0"/>
            <a:ext cx="228600" cy="2286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21" name="Rectangle 20"/>
          <p:cNvSpPr/>
          <p:nvPr/>
        </p:nvSpPr>
        <p:spPr>
          <a:xfrm>
            <a:off x="6096000" y="0"/>
            <a:ext cx="228600" cy="2286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24" name="Rectangle 23"/>
          <p:cNvSpPr/>
          <p:nvPr/>
        </p:nvSpPr>
        <p:spPr>
          <a:xfrm>
            <a:off x="1752600" y="2286000"/>
            <a:ext cx="228600" cy="2286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25" name="Rectangle 24"/>
          <p:cNvSpPr/>
          <p:nvPr/>
        </p:nvSpPr>
        <p:spPr>
          <a:xfrm>
            <a:off x="4166525" y="4588933"/>
            <a:ext cx="228600" cy="2286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26" name="Rectangle 25"/>
          <p:cNvSpPr/>
          <p:nvPr/>
        </p:nvSpPr>
        <p:spPr>
          <a:xfrm>
            <a:off x="6629400" y="4605866"/>
            <a:ext cx="228600" cy="2286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30" name="Rectangle 29"/>
          <p:cNvSpPr/>
          <p:nvPr/>
        </p:nvSpPr>
        <p:spPr>
          <a:xfrm>
            <a:off x="0" y="4495800"/>
            <a:ext cx="9144000" cy="2286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22" name="Rectangle 21"/>
          <p:cNvSpPr/>
          <p:nvPr/>
        </p:nvSpPr>
        <p:spPr>
          <a:xfrm>
            <a:off x="4495800" y="2286000"/>
            <a:ext cx="228600" cy="2286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23" name="Rectangle 22"/>
          <p:cNvSpPr/>
          <p:nvPr/>
        </p:nvSpPr>
        <p:spPr>
          <a:xfrm>
            <a:off x="6705600" y="2286000"/>
            <a:ext cx="228600" cy="2286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
        <p:nvSpPr>
          <p:cNvPr id="27" name="Rectangle 26"/>
          <p:cNvSpPr/>
          <p:nvPr/>
        </p:nvSpPr>
        <p:spPr>
          <a:xfrm>
            <a:off x="-1" y="2209800"/>
            <a:ext cx="9150525" cy="24290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pic>
        <p:nvPicPr>
          <p:cNvPr id="28" name="Picture 27" descr="confused-black-man-green-shirt-400x295.jpg"/>
          <p:cNvPicPr>
            <a:picLocks noChangeAspect="1"/>
          </p:cNvPicPr>
          <p:nvPr/>
        </p:nvPicPr>
        <p:blipFill>
          <a:blip r:embed="rId13"/>
          <a:srcRect l="8100"/>
          <a:stretch>
            <a:fillRect/>
          </a:stretch>
        </p:blipFill>
        <p:spPr>
          <a:xfrm>
            <a:off x="1974481" y="2452702"/>
            <a:ext cx="2517412" cy="2043098"/>
          </a:xfrm>
          <a:prstGeom prst="rect">
            <a:avLst/>
          </a:prstGeom>
        </p:spPr>
      </p:pic>
    </p:spTree>
    <p:extLst>
      <p:ext uri="{BB962C8B-B14F-4D97-AF65-F5344CB8AC3E}">
        <p14:creationId xmlns:p14="http://schemas.microsoft.com/office/powerpoint/2010/main" val="317189317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10" name="Rectangle 9"/>
          <p:cNvSpPr/>
          <p:nvPr/>
        </p:nvSpPr>
        <p:spPr>
          <a:xfrm>
            <a:off x="521079" y="1473867"/>
            <a:ext cx="8211441" cy="723900"/>
          </a:xfrm>
          <a:prstGeom prst="rect">
            <a:avLst/>
          </a:prstGeom>
          <a:solidFill>
            <a:srgbClr val="8CB8D0"/>
          </a:solidFill>
          <a:ln>
            <a:solidFill>
              <a:srgbClr val="8CB8D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dirty="0">
              <a:solidFill>
                <a:schemeClr val="bg1"/>
              </a:solidFill>
            </a:endParaRPr>
          </a:p>
        </p:txBody>
      </p:sp>
      <p:sp>
        <p:nvSpPr>
          <p:cNvPr id="11" name="Rectangle 10"/>
          <p:cNvSpPr/>
          <p:nvPr/>
        </p:nvSpPr>
        <p:spPr>
          <a:xfrm>
            <a:off x="521080" y="2571838"/>
            <a:ext cx="8211440" cy="3880482"/>
          </a:xfrm>
          <a:prstGeom prst="rect">
            <a:avLst/>
          </a:prstGeom>
          <a:solidFill>
            <a:srgbClr val="D9D9D9"/>
          </a:solidFill>
          <a:ln>
            <a:noFill/>
          </a:ln>
        </p:spPr>
        <p:txBody>
          <a:bodyPr wrap="square">
            <a:spAutoFit/>
          </a:bodyPr>
          <a:lstStyle/>
          <a:p>
            <a:pPr algn="l">
              <a:lnSpc>
                <a:spcPct val="150000"/>
              </a:lnSpc>
            </a:pPr>
            <a:endParaRPr lang="en-US" sz="2900" dirty="0" smtClean="0">
              <a:solidFill>
                <a:schemeClr val="bg1"/>
              </a:solidFill>
              <a:latin typeface="+mj-lt"/>
              <a:cs typeface="Baskerville SemiBold"/>
            </a:endParaRPr>
          </a:p>
        </p:txBody>
      </p:sp>
      <p:sp>
        <p:nvSpPr>
          <p:cNvPr id="2" name="Rectangle 1"/>
          <p:cNvSpPr/>
          <p:nvPr/>
        </p:nvSpPr>
        <p:spPr>
          <a:xfrm>
            <a:off x="796866" y="2710226"/>
            <a:ext cx="7683224" cy="3517886"/>
          </a:xfrm>
          <a:prstGeom prst="rect">
            <a:avLst/>
          </a:prstGeom>
        </p:spPr>
        <p:txBody>
          <a:bodyPr wrap="square">
            <a:spAutoFit/>
          </a:bodyPr>
          <a:lstStyle/>
          <a:p>
            <a:pPr marL="457200" indent="-457200">
              <a:buFont typeface="Arial"/>
              <a:buChar char="•"/>
            </a:pPr>
            <a:r>
              <a:rPr lang="en-US" sz="3600" dirty="0">
                <a:solidFill>
                  <a:schemeClr val="tx1">
                    <a:lumMod val="75000"/>
                    <a:lumOff val="25000"/>
                  </a:schemeClr>
                </a:solidFill>
                <a:cs typeface="Baskerville SemiBold"/>
              </a:rPr>
              <a:t>Judges balance interests in fair use analysis</a:t>
            </a:r>
          </a:p>
          <a:p>
            <a:pPr marL="457200" indent="-457200">
              <a:buFont typeface="Arial"/>
              <a:buChar char="•"/>
            </a:pPr>
            <a:r>
              <a:rPr lang="en-US" sz="3600" dirty="0" smtClean="0">
                <a:solidFill>
                  <a:schemeClr val="tx1">
                    <a:lumMod val="75000"/>
                    <a:lumOff val="25000"/>
                  </a:schemeClr>
                </a:solidFill>
                <a:cs typeface="Baskerville SemiBold"/>
              </a:rPr>
              <a:t>Supreme </a:t>
            </a:r>
            <a:r>
              <a:rPr lang="en-US" sz="3600" dirty="0">
                <a:solidFill>
                  <a:schemeClr val="tx1">
                    <a:lumMod val="75000"/>
                    <a:lumOff val="25000"/>
                  </a:schemeClr>
                </a:solidFill>
                <a:cs typeface="Baskerville SemiBold"/>
              </a:rPr>
              <a:t>Court: Fair use promotes free speech</a:t>
            </a:r>
          </a:p>
          <a:p>
            <a:pPr marL="457200" indent="-457200">
              <a:lnSpc>
                <a:spcPct val="110000"/>
              </a:lnSpc>
              <a:buFont typeface="Arial"/>
              <a:buChar char="•"/>
            </a:pPr>
            <a:r>
              <a:rPr lang="en-US" sz="3600" dirty="0" smtClean="0">
                <a:solidFill>
                  <a:schemeClr val="tx1">
                    <a:lumMod val="75000"/>
                    <a:lumOff val="25000"/>
                  </a:schemeClr>
                </a:solidFill>
                <a:cs typeface="Baskerville SemiBold"/>
              </a:rPr>
              <a:t>Judicial </a:t>
            </a:r>
            <a:r>
              <a:rPr lang="en-US" sz="3600" dirty="0">
                <a:solidFill>
                  <a:schemeClr val="tx1">
                    <a:lumMod val="75000"/>
                    <a:lumOff val="25000"/>
                  </a:schemeClr>
                </a:solidFill>
                <a:cs typeface="Baskerville SemiBold"/>
              </a:rPr>
              <a:t>interpretation has changed a lot since 1990</a:t>
            </a:r>
          </a:p>
        </p:txBody>
      </p:sp>
      <p:sp>
        <p:nvSpPr>
          <p:cNvPr id="3" name="Rectangle 2"/>
          <p:cNvSpPr/>
          <p:nvPr/>
        </p:nvSpPr>
        <p:spPr>
          <a:xfrm>
            <a:off x="3031203" y="1464225"/>
            <a:ext cx="3081593" cy="707886"/>
          </a:xfrm>
          <a:prstGeom prst="rect">
            <a:avLst/>
          </a:prstGeom>
        </p:spPr>
        <p:txBody>
          <a:bodyPr wrap="none">
            <a:spAutoFit/>
          </a:bodyPr>
          <a:lstStyle/>
          <a:p>
            <a:pPr algn="ctr"/>
            <a:r>
              <a:rPr lang="en-US" sz="4000" b="1" dirty="0">
                <a:solidFill>
                  <a:schemeClr val="bg1"/>
                </a:solidFill>
              </a:rPr>
              <a:t>GOOD NEWS:</a:t>
            </a:r>
          </a:p>
        </p:txBody>
      </p:sp>
    </p:spTree>
    <p:extLst>
      <p:ext uri="{BB962C8B-B14F-4D97-AF65-F5344CB8AC3E}">
        <p14:creationId xmlns:p14="http://schemas.microsoft.com/office/powerpoint/2010/main" val="349836411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21079" y="1473867"/>
            <a:ext cx="8211441" cy="723900"/>
          </a:xfrm>
          <a:prstGeom prst="rect">
            <a:avLst/>
          </a:prstGeom>
          <a:solidFill>
            <a:srgbClr val="C6519A"/>
          </a:solidFill>
          <a:ln>
            <a:solidFill>
              <a:srgbClr val="C6519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dirty="0">
              <a:solidFill>
                <a:schemeClr val="bg1"/>
              </a:solidFill>
            </a:endParaRPr>
          </a:p>
        </p:txBody>
      </p:sp>
      <p:sp>
        <p:nvSpPr>
          <p:cNvPr id="8" name="Rectangle 7"/>
          <p:cNvSpPr/>
          <p:nvPr/>
        </p:nvSpPr>
        <p:spPr>
          <a:xfrm>
            <a:off x="521080" y="2571838"/>
            <a:ext cx="8211440" cy="3880482"/>
          </a:xfrm>
          <a:prstGeom prst="rect">
            <a:avLst/>
          </a:prstGeom>
          <a:solidFill>
            <a:schemeClr val="bg1">
              <a:lumMod val="85000"/>
            </a:schemeClr>
          </a:solidFill>
          <a:ln>
            <a:noFill/>
          </a:ln>
        </p:spPr>
        <p:txBody>
          <a:bodyPr wrap="square">
            <a:spAutoFit/>
          </a:bodyPr>
          <a:lstStyle/>
          <a:p>
            <a:pPr algn="l">
              <a:lnSpc>
                <a:spcPct val="150000"/>
              </a:lnSpc>
            </a:pPr>
            <a:endParaRPr lang="en-US" sz="2900" dirty="0" smtClean="0">
              <a:solidFill>
                <a:schemeClr val="bg1"/>
              </a:solidFill>
              <a:latin typeface="+mj-lt"/>
              <a:cs typeface="Baskerville SemiBold"/>
            </a:endParaRPr>
          </a:p>
        </p:txBody>
      </p:sp>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6" name="Rectangle 5"/>
          <p:cNvSpPr/>
          <p:nvPr/>
        </p:nvSpPr>
        <p:spPr>
          <a:xfrm>
            <a:off x="819105" y="2992626"/>
            <a:ext cx="7473995" cy="3046988"/>
          </a:xfrm>
          <a:prstGeom prst="rect">
            <a:avLst/>
          </a:prstGeom>
          <a:solidFill>
            <a:srgbClr val="D9D9D9"/>
          </a:solidFill>
          <a:ln>
            <a:noFill/>
          </a:ln>
        </p:spPr>
        <p:txBody>
          <a:bodyPr wrap="square">
            <a:spAutoFit/>
          </a:bodyPr>
          <a:lstStyle/>
          <a:p>
            <a:pPr marL="514350" indent="-514350">
              <a:buAutoNum type="arabicPeriod"/>
            </a:pPr>
            <a:r>
              <a:rPr lang="en-US" sz="3200" dirty="0" smtClean="0">
                <a:solidFill>
                  <a:schemeClr val="tx1">
                    <a:lumMod val="75000"/>
                    <a:lumOff val="25000"/>
                  </a:schemeClr>
                </a:solidFill>
              </a:rPr>
              <a:t>Is the use for a new “transformative purpose”? (in terms of context, audience, added insight, etc.)</a:t>
            </a:r>
          </a:p>
          <a:p>
            <a:endParaRPr lang="en-US" sz="3200" dirty="0" smtClean="0">
              <a:solidFill>
                <a:schemeClr val="tx1">
                  <a:lumMod val="75000"/>
                  <a:lumOff val="25000"/>
                </a:schemeClr>
              </a:solidFill>
            </a:endParaRPr>
          </a:p>
          <a:p>
            <a:pPr marL="514350" indent="-514350">
              <a:buAutoNum type="arabicPeriod"/>
            </a:pPr>
            <a:r>
              <a:rPr lang="en-US" sz="3200" dirty="0" smtClean="0">
                <a:solidFill>
                  <a:schemeClr val="tx1">
                    <a:lumMod val="75000"/>
                    <a:lumOff val="25000"/>
                  </a:schemeClr>
                </a:solidFill>
              </a:rPr>
              <a:t>Does it employ an appropriate amount to fulfill the transformative purpose?</a:t>
            </a:r>
            <a:endParaRPr lang="en-US" sz="3200" dirty="0" smtClean="0">
              <a:solidFill>
                <a:schemeClr val="bg1"/>
              </a:solidFill>
            </a:endParaRPr>
          </a:p>
        </p:txBody>
      </p:sp>
      <p:sp>
        <p:nvSpPr>
          <p:cNvPr id="10" name="Rectangle 9"/>
          <p:cNvSpPr/>
          <p:nvPr/>
        </p:nvSpPr>
        <p:spPr>
          <a:xfrm>
            <a:off x="3110227" y="1464225"/>
            <a:ext cx="2923547" cy="707886"/>
          </a:xfrm>
          <a:prstGeom prst="rect">
            <a:avLst/>
          </a:prstGeom>
        </p:spPr>
        <p:txBody>
          <a:bodyPr wrap="none">
            <a:spAutoFit/>
          </a:bodyPr>
          <a:lstStyle/>
          <a:p>
            <a:pPr algn="ctr"/>
            <a:r>
              <a:rPr lang="en-US" sz="4000" b="1" dirty="0" smtClean="0">
                <a:solidFill>
                  <a:schemeClr val="bg1"/>
                </a:solidFill>
              </a:rPr>
              <a:t>JUDGES ASK:</a:t>
            </a:r>
            <a:endParaRPr lang="en-US" sz="4000" b="1" dirty="0">
              <a:solidFill>
                <a:schemeClr val="bg1"/>
              </a:solidFill>
            </a:endParaRPr>
          </a:p>
        </p:txBody>
      </p:sp>
    </p:spTree>
    <p:extLst>
      <p:ext uri="{BB962C8B-B14F-4D97-AF65-F5344CB8AC3E}">
        <p14:creationId xmlns:p14="http://schemas.microsoft.com/office/powerpoint/2010/main" val="259705084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A_Sketch_Gray.eps"/>
          <p:cNvPicPr>
            <a:picLocks noChangeAspect="1"/>
          </p:cNvPicPr>
          <p:nvPr/>
        </p:nvPicPr>
        <p:blipFill>
          <a:blip r:embed="rId3">
            <a:alphaModFix amt="42000"/>
            <a:extLst>
              <a:ext uri="{28A0092B-C50C-407E-A947-70E740481C1C}">
                <a14:useLocalDpi xmlns:a14="http://schemas.microsoft.com/office/drawing/2010/main" val="0"/>
              </a:ext>
            </a:extLst>
          </a:blip>
          <a:stretch>
            <a:fillRect/>
          </a:stretch>
        </p:blipFill>
        <p:spPr>
          <a:xfrm>
            <a:off x="-549706" y="233053"/>
            <a:ext cx="10189006" cy="7933137"/>
          </a:xfrm>
          <a:prstGeom prst="rect">
            <a:avLst/>
          </a:prstGeom>
        </p:spPr>
      </p:pic>
      <p:pic>
        <p:nvPicPr>
          <p:cNvPr id="4" name="Picture 3" descr="NGA-WEB.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88279">
            <a:off x="3528668" y="1658850"/>
            <a:ext cx="5663089" cy="3156109"/>
          </a:xfrm>
          <a:prstGeom prst="rect">
            <a:avLst/>
          </a:prstGeom>
          <a:ln w="19050" cmpd="sng">
            <a:solidFill>
              <a:schemeClr val="tx1">
                <a:lumMod val="75000"/>
                <a:lumOff val="25000"/>
              </a:schemeClr>
            </a:solidFill>
          </a:ln>
          <a:effectLst>
            <a:outerShdw blurRad="50800" dist="38100" dir="2700000" algn="tl" rotWithShape="0">
              <a:prstClr val="black">
                <a:alpha val="40000"/>
              </a:prstClr>
            </a:outerShdw>
          </a:effectLst>
        </p:spPr>
      </p:pic>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pic>
        <p:nvPicPr>
          <p:cNvPr id="3" name="Picture 2" descr="boy_with_a_pipe_(1905)Pablo_Picasso_appropriation.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05427">
            <a:off x="163923" y="1403120"/>
            <a:ext cx="3124200" cy="3979450"/>
          </a:xfrm>
          <a:prstGeom prst="rect">
            <a:avLst/>
          </a:prstGeom>
          <a:ln w="19050" cmpd="sng">
            <a:solidFill>
              <a:srgbClr val="404040"/>
            </a:solidFill>
          </a:ln>
          <a:effectLst>
            <a:outerShdw blurRad="50800" dist="38100" dir="5400000" algn="t" rotWithShape="0">
              <a:prstClr val="black">
                <a:alpha val="40000"/>
              </a:prstClr>
            </a:outerShdw>
          </a:effectLst>
        </p:spPr>
      </p:pic>
      <p:pic>
        <p:nvPicPr>
          <p:cNvPr id="6" name="Picture 1"/>
          <p:cNvPicPr>
            <a:picLocks noChangeAspect="1" noChangeArrowheads="1"/>
          </p:cNvPicPr>
          <p:nvPr/>
        </p:nvPicPr>
        <p:blipFill>
          <a:blip r:embed="rId6"/>
          <a:srcRect l="2962" t="27901" r="48828" b="46512"/>
          <a:stretch>
            <a:fillRect/>
          </a:stretch>
        </p:blipFill>
        <p:spPr bwMode="auto">
          <a:xfrm rot="222307">
            <a:off x="2655889" y="4262366"/>
            <a:ext cx="3597191" cy="2545567"/>
          </a:xfrm>
          <a:prstGeom prst="rect">
            <a:avLst/>
          </a:prstGeom>
          <a:solidFill>
            <a:srgbClr val="FFFFFF">
              <a:shade val="85000"/>
            </a:srgbClr>
          </a:solidFill>
          <a:ln w="19050" cap="sq" cmpd="sng">
            <a:solidFill>
              <a:srgbClr val="40404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6521537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smtClean="0"/>
              <a:t>Code of Best Practices </a:t>
            </a:r>
          </a:p>
          <a:p>
            <a:pPr algn="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7" name="Content Placeholder 6"/>
          <p:cNvSpPr>
            <a:spLocks noGrp="1"/>
          </p:cNvSpPr>
          <p:nvPr>
            <p:ph idx="1"/>
          </p:nvPr>
        </p:nvSpPr>
        <p:spPr>
          <a:xfrm>
            <a:off x="-774700" y="1515854"/>
            <a:ext cx="8991600" cy="4889500"/>
          </a:xfr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indent="0">
              <a:lnSpc>
                <a:spcPct val="120000"/>
              </a:lnSpc>
              <a:buNone/>
            </a:pPr>
            <a:r>
              <a:rPr lang="en-US" dirty="0" smtClean="0">
                <a:solidFill>
                  <a:schemeClr val="tx1"/>
                </a:solidFill>
              </a:rPr>
              <a:t>			Why fair use is important in the visual arts</a:t>
            </a:r>
          </a:p>
          <a:p>
            <a:pPr marL="0" indent="0">
              <a:lnSpc>
                <a:spcPct val="120000"/>
              </a:lnSpc>
              <a:buNone/>
            </a:pPr>
            <a:r>
              <a:rPr lang="en-US" dirty="0" smtClean="0">
                <a:solidFill>
                  <a:schemeClr val="tx1"/>
                </a:solidFill>
              </a:rPr>
              <a:t>			Fair use: the basics</a:t>
            </a:r>
          </a:p>
          <a:p>
            <a:pPr marL="0" indent="0">
              <a:lnSpc>
                <a:spcPct val="120000"/>
              </a:lnSpc>
              <a:buNone/>
            </a:pPr>
            <a:r>
              <a:rPr lang="en-US" dirty="0" smtClean="0">
                <a:solidFill>
                  <a:schemeClr val="tx1"/>
                </a:solidFill>
              </a:rPr>
              <a:t>			Why a code of best practices?</a:t>
            </a:r>
          </a:p>
          <a:p>
            <a:pPr marL="0" indent="0">
              <a:lnSpc>
                <a:spcPct val="120000"/>
              </a:lnSpc>
              <a:buNone/>
            </a:pPr>
            <a:r>
              <a:rPr lang="en-US" dirty="0" smtClean="0">
                <a:solidFill>
                  <a:schemeClr val="tx1"/>
                </a:solidFill>
              </a:rPr>
              <a:t>			What’s in the CAA code</a:t>
            </a:r>
          </a:p>
          <a:p>
            <a:pPr marL="0" indent="0">
              <a:lnSpc>
                <a:spcPct val="120000"/>
              </a:lnSpc>
              <a:buNone/>
            </a:pPr>
            <a:r>
              <a:rPr lang="en-US" dirty="0" smtClean="0">
                <a:solidFill>
                  <a:schemeClr val="tx1"/>
                </a:solidFill>
              </a:rPr>
              <a:t>			More support</a:t>
            </a:r>
          </a:p>
          <a:p>
            <a:pPr marL="0" indent="0">
              <a:lnSpc>
                <a:spcPct val="120000"/>
              </a:lnSpc>
              <a:buNone/>
            </a:pPr>
            <a:r>
              <a:rPr lang="en-US" dirty="0" smtClean="0">
                <a:solidFill>
                  <a:schemeClr val="tx1"/>
                </a:solidFill>
              </a:rPr>
              <a:t>			What you can do</a:t>
            </a:r>
            <a:endParaRPr lang="en-US" dirty="0">
              <a:solidFill>
                <a:schemeClr val="tx1"/>
              </a:solidFill>
            </a:endParaRPr>
          </a:p>
        </p:txBody>
      </p:sp>
      <p:sp>
        <p:nvSpPr>
          <p:cNvPr id="10" name="TextBox 9"/>
          <p:cNvSpPr txBox="1"/>
          <p:nvPr/>
        </p:nvSpPr>
        <p:spPr>
          <a:xfrm>
            <a:off x="609600" y="165100"/>
            <a:ext cx="2501900" cy="707886"/>
          </a:xfrm>
          <a:prstGeom prst="rect">
            <a:avLst/>
          </a:prstGeom>
          <a:noFill/>
        </p:spPr>
        <p:txBody>
          <a:bodyPr wrap="square" rtlCol="0">
            <a:spAutoFit/>
          </a:bodyPr>
          <a:lstStyle/>
          <a:p>
            <a:r>
              <a:rPr lang="en-US" sz="4000" dirty="0" smtClean="0">
                <a:solidFill>
                  <a:schemeClr val="bg1"/>
                </a:solidFill>
              </a:rPr>
              <a:t>OVERVIEW</a:t>
            </a:r>
            <a:endParaRPr lang="en-US" sz="4000" dirty="0">
              <a:solidFill>
                <a:schemeClr val="bg1"/>
              </a:solidFill>
            </a:endParaRPr>
          </a:p>
        </p:txBody>
      </p:sp>
      <p:cxnSp>
        <p:nvCxnSpPr>
          <p:cNvPr id="12" name="Straight Connector 11"/>
          <p:cNvCxnSpPr/>
          <p:nvPr/>
        </p:nvCxnSpPr>
        <p:spPr>
          <a:xfrm flipV="1">
            <a:off x="711200" y="2573020"/>
            <a:ext cx="6959600" cy="12700"/>
          </a:xfrm>
          <a:prstGeom prst="line">
            <a:avLst/>
          </a:prstGeom>
          <a:ln>
            <a:solidFill>
              <a:srgbClr val="79B9CE"/>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711200" y="3271520"/>
            <a:ext cx="3098800" cy="12700"/>
          </a:xfrm>
          <a:prstGeom prst="line">
            <a:avLst/>
          </a:prstGeom>
          <a:ln>
            <a:solidFill>
              <a:srgbClr val="79B9CE"/>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11200" y="3944620"/>
            <a:ext cx="4883150" cy="0"/>
          </a:xfrm>
          <a:prstGeom prst="line">
            <a:avLst/>
          </a:prstGeom>
          <a:ln>
            <a:solidFill>
              <a:srgbClr val="79B9CE"/>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11200" y="4630420"/>
            <a:ext cx="3841750" cy="0"/>
          </a:xfrm>
          <a:prstGeom prst="line">
            <a:avLst/>
          </a:prstGeom>
          <a:ln>
            <a:solidFill>
              <a:srgbClr val="79B9CE"/>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11200" y="5316220"/>
            <a:ext cx="2260600" cy="0"/>
          </a:xfrm>
          <a:prstGeom prst="line">
            <a:avLst/>
          </a:prstGeom>
          <a:ln>
            <a:solidFill>
              <a:srgbClr val="79B9CE"/>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11200" y="6002020"/>
            <a:ext cx="2768600" cy="0"/>
          </a:xfrm>
          <a:prstGeom prst="line">
            <a:avLst/>
          </a:prstGeom>
          <a:ln>
            <a:solidFill>
              <a:srgbClr val="79B9C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779639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9" name="Rectangle 8"/>
          <p:cNvSpPr/>
          <p:nvPr/>
        </p:nvSpPr>
        <p:spPr>
          <a:xfrm>
            <a:off x="814503" y="3274536"/>
            <a:ext cx="7442020" cy="1938992"/>
          </a:xfrm>
          <a:prstGeom prst="rect">
            <a:avLst/>
          </a:prstGeom>
          <a:solidFill>
            <a:schemeClr val="bg1">
              <a:lumMod val="75000"/>
            </a:schemeClr>
          </a:solidFill>
          <a:ln>
            <a:noFill/>
          </a:ln>
        </p:spPr>
        <p:txBody>
          <a:bodyPr wrap="square">
            <a:spAutoFit/>
          </a:bodyPr>
          <a:lstStyle/>
          <a:p>
            <a:r>
              <a:rPr lang="en-US" sz="3200" dirty="0" smtClean="0">
                <a:solidFill>
                  <a:schemeClr val="bg1"/>
                </a:solidFill>
              </a:rPr>
              <a:t>Custom and practice of individual creative communities…</a:t>
            </a:r>
          </a:p>
          <a:p>
            <a:pPr marL="514350" indent="-514350"/>
            <a:endParaRPr lang="en-US" sz="2800" dirty="0" smtClean="0">
              <a:solidFill>
                <a:schemeClr val="bg1"/>
              </a:solidFill>
            </a:endParaRPr>
          </a:p>
          <a:p>
            <a:endParaRPr lang="en-US" sz="2800" dirty="0" smtClean="0">
              <a:solidFill>
                <a:schemeClr val="bg1"/>
              </a:solidFill>
            </a:endParaRPr>
          </a:p>
        </p:txBody>
      </p:sp>
      <p:sp>
        <p:nvSpPr>
          <p:cNvPr id="10" name="TextBox 9"/>
          <p:cNvSpPr txBox="1"/>
          <p:nvPr/>
        </p:nvSpPr>
        <p:spPr>
          <a:xfrm>
            <a:off x="2102920" y="4674919"/>
            <a:ext cx="6389993" cy="1077218"/>
          </a:xfrm>
          <a:prstGeom prst="rect">
            <a:avLst/>
          </a:prstGeom>
          <a:noFill/>
        </p:spPr>
        <p:txBody>
          <a:bodyPr wrap="square" rtlCol="0">
            <a:spAutoFit/>
          </a:bodyPr>
          <a:lstStyle/>
          <a:p>
            <a:r>
              <a:rPr lang="en-US" sz="3200" dirty="0" smtClean="0"/>
              <a:t>… especially when well-documented</a:t>
            </a:r>
          </a:p>
          <a:p>
            <a:endParaRPr lang="en-US" sz="3200" dirty="0"/>
          </a:p>
        </p:txBody>
      </p:sp>
      <p:sp>
        <p:nvSpPr>
          <p:cNvPr id="7" name="Rectangle 6"/>
          <p:cNvSpPr/>
          <p:nvPr/>
        </p:nvSpPr>
        <p:spPr>
          <a:xfrm>
            <a:off x="521079" y="1473867"/>
            <a:ext cx="8211441" cy="723900"/>
          </a:xfrm>
          <a:prstGeom prst="rect">
            <a:avLst/>
          </a:prstGeom>
          <a:solidFill>
            <a:srgbClr val="B2D107"/>
          </a:solidFill>
          <a:ln>
            <a:solidFill>
              <a:srgbClr val="B2D10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dirty="0">
              <a:solidFill>
                <a:schemeClr val="bg1"/>
              </a:solidFill>
            </a:endParaRPr>
          </a:p>
        </p:txBody>
      </p:sp>
      <p:sp>
        <p:nvSpPr>
          <p:cNvPr id="8" name="Rectangle 7"/>
          <p:cNvSpPr/>
          <p:nvPr/>
        </p:nvSpPr>
        <p:spPr>
          <a:xfrm>
            <a:off x="521080" y="2571838"/>
            <a:ext cx="8211440" cy="3880482"/>
          </a:xfrm>
          <a:prstGeom prst="rect">
            <a:avLst/>
          </a:prstGeom>
          <a:solidFill>
            <a:schemeClr val="bg1">
              <a:lumMod val="85000"/>
            </a:schemeClr>
          </a:solidFill>
          <a:ln>
            <a:noFill/>
          </a:ln>
        </p:spPr>
        <p:txBody>
          <a:bodyPr wrap="square">
            <a:spAutoFit/>
          </a:bodyPr>
          <a:lstStyle/>
          <a:p>
            <a:pPr algn="l">
              <a:lnSpc>
                <a:spcPct val="150000"/>
              </a:lnSpc>
            </a:pPr>
            <a:endParaRPr lang="en-US" sz="2900" dirty="0" smtClean="0">
              <a:solidFill>
                <a:schemeClr val="bg1"/>
              </a:solidFill>
              <a:latin typeface="+mj-lt"/>
              <a:cs typeface="Baskerville SemiBold"/>
            </a:endParaRPr>
          </a:p>
        </p:txBody>
      </p:sp>
      <p:sp>
        <p:nvSpPr>
          <p:cNvPr id="11" name="Rectangle 10"/>
          <p:cNvSpPr/>
          <p:nvPr/>
        </p:nvSpPr>
        <p:spPr>
          <a:xfrm>
            <a:off x="1811672" y="1464225"/>
            <a:ext cx="5520662" cy="707886"/>
          </a:xfrm>
          <a:prstGeom prst="rect">
            <a:avLst/>
          </a:prstGeom>
        </p:spPr>
        <p:txBody>
          <a:bodyPr wrap="none">
            <a:spAutoFit/>
          </a:bodyPr>
          <a:lstStyle/>
          <a:p>
            <a:pPr algn="ctr"/>
            <a:r>
              <a:rPr lang="en-US" sz="4000" b="1" dirty="0" smtClean="0">
                <a:solidFill>
                  <a:schemeClr val="bg1"/>
                </a:solidFill>
              </a:rPr>
              <a:t>JUDGES ALSO CONSIDER:</a:t>
            </a:r>
            <a:endParaRPr lang="en-US" sz="4000" b="1" dirty="0">
              <a:solidFill>
                <a:schemeClr val="bg1"/>
              </a:solidFill>
            </a:endParaRPr>
          </a:p>
        </p:txBody>
      </p:sp>
      <p:sp>
        <p:nvSpPr>
          <p:cNvPr id="3" name="TextBox 2"/>
          <p:cNvSpPr txBox="1"/>
          <p:nvPr/>
        </p:nvSpPr>
        <p:spPr>
          <a:xfrm>
            <a:off x="1041399" y="3351480"/>
            <a:ext cx="7113523" cy="1323439"/>
          </a:xfrm>
          <a:prstGeom prst="rect">
            <a:avLst/>
          </a:prstGeom>
          <a:noFill/>
        </p:spPr>
        <p:txBody>
          <a:bodyPr wrap="square" rtlCol="0">
            <a:spAutoFit/>
          </a:bodyPr>
          <a:lstStyle/>
          <a:p>
            <a:r>
              <a:rPr lang="en-US" sz="4000" dirty="0" smtClean="0">
                <a:solidFill>
                  <a:schemeClr val="tx1">
                    <a:lumMod val="75000"/>
                    <a:lumOff val="25000"/>
                  </a:schemeClr>
                </a:solidFill>
              </a:rPr>
              <a:t>Custom and practice of individual creative communities…</a:t>
            </a:r>
            <a:endParaRPr lang="en-US" sz="4000" dirty="0">
              <a:solidFill>
                <a:schemeClr val="tx1">
                  <a:lumMod val="75000"/>
                  <a:lumOff val="25000"/>
                </a:schemeClr>
              </a:solidFill>
            </a:endParaRPr>
          </a:p>
        </p:txBody>
      </p:sp>
      <p:sp>
        <p:nvSpPr>
          <p:cNvPr id="12" name="TextBox 11"/>
          <p:cNvSpPr txBox="1"/>
          <p:nvPr/>
        </p:nvSpPr>
        <p:spPr>
          <a:xfrm>
            <a:off x="1146225" y="5011078"/>
            <a:ext cx="7008697" cy="646331"/>
          </a:xfrm>
          <a:prstGeom prst="rect">
            <a:avLst/>
          </a:prstGeom>
          <a:noFill/>
        </p:spPr>
        <p:txBody>
          <a:bodyPr wrap="square" rtlCol="0">
            <a:spAutoFit/>
          </a:bodyPr>
          <a:lstStyle/>
          <a:p>
            <a:r>
              <a:rPr lang="en-US" sz="3600" b="1" dirty="0" smtClean="0"/>
              <a:t>…especially when well-documented</a:t>
            </a:r>
            <a:endParaRPr lang="en-US" sz="3600" b="1" dirty="0"/>
          </a:p>
        </p:txBody>
      </p:sp>
    </p:spTree>
    <p:extLst>
      <p:ext uri="{BB962C8B-B14F-4D97-AF65-F5344CB8AC3E}">
        <p14:creationId xmlns:p14="http://schemas.microsoft.com/office/powerpoint/2010/main" val="5947085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A_Sketch_Blue.eps"/>
          <p:cNvPicPr>
            <a:picLocks noChangeAspect="1"/>
          </p:cNvPicPr>
          <p:nvPr/>
        </p:nvPicPr>
        <p:blipFill>
          <a:blip r:embed="rId3">
            <a:alphaModFix amt="52000"/>
            <a:extLst>
              <a:ext uri="{28A0092B-C50C-407E-A947-70E740481C1C}">
                <a14:useLocalDpi xmlns:a14="http://schemas.microsoft.com/office/drawing/2010/main" val="0"/>
              </a:ext>
            </a:extLst>
          </a:blip>
          <a:stretch>
            <a:fillRect/>
          </a:stretch>
        </p:blipFill>
        <p:spPr>
          <a:xfrm>
            <a:off x="-673100" y="0"/>
            <a:ext cx="10134600" cy="7890777"/>
          </a:xfrm>
          <a:prstGeom prst="rect">
            <a:avLst/>
          </a:prstGeom>
        </p:spPr>
      </p:pic>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4" name="Title 2"/>
          <p:cNvSpPr txBox="1">
            <a:spLocks/>
          </p:cNvSpPr>
          <p:nvPr/>
        </p:nvSpPr>
        <p:spPr>
          <a:xfrm>
            <a:off x="1065464" y="2453640"/>
            <a:ext cx="6981256" cy="2834640"/>
          </a:xfrm>
          <a:prstGeom prst="rect">
            <a:avLst/>
          </a:prstGeom>
          <a:solidFill>
            <a:schemeClr val="bg1">
              <a:lumMod val="85000"/>
            </a:schemeClr>
          </a:solidFill>
          <a:ln>
            <a:solidFill>
              <a:schemeClr val="bg1">
                <a:lumMod val="85000"/>
              </a:schemeClr>
            </a:solidFill>
          </a:ln>
          <a:effectLst>
            <a:outerShdw blurRad="50800" dist="38100" dir="5400000" algn="t" rotWithShape="0">
              <a:prstClr val="black">
                <a:alpha val="40000"/>
              </a:prstClr>
            </a:outerShdw>
          </a:effectLst>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tx1">
                    <a:lumMod val="75000"/>
                    <a:lumOff val="25000"/>
                  </a:schemeClr>
                </a:solidFill>
                <a:effectLst/>
                <a:uLnTx/>
                <a:uFillTx/>
                <a:latin typeface="+mj-lt"/>
                <a:ea typeface="+mj-ea"/>
                <a:cs typeface="DIN Alternate Bold"/>
              </a:rPr>
              <a:t>WHY DON’T WE EMPLOY FAIR USE MORE FULLY?</a:t>
            </a:r>
            <a:endParaRPr kumimoji="0" lang="en-US" sz="6000" b="1" i="0" u="none" strike="noStrike" kern="1200" cap="none" spc="0" normalizeH="0" baseline="0" noProof="0" dirty="0">
              <a:ln>
                <a:noFill/>
              </a:ln>
              <a:solidFill>
                <a:schemeClr val="tx1">
                  <a:lumMod val="75000"/>
                  <a:lumOff val="25000"/>
                </a:schemeClr>
              </a:solidFill>
              <a:effectLst/>
              <a:uLnTx/>
              <a:uFillTx/>
              <a:latin typeface="+mj-lt"/>
              <a:ea typeface="+mj-ea"/>
              <a:cs typeface="DIN Alternate Bold"/>
            </a:endParaRPr>
          </a:p>
        </p:txBody>
      </p:sp>
    </p:spTree>
    <p:extLst>
      <p:ext uri="{BB962C8B-B14F-4D97-AF65-F5344CB8AC3E}">
        <p14:creationId xmlns:p14="http://schemas.microsoft.com/office/powerpoint/2010/main" val="35326080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21079" y="1473867"/>
            <a:ext cx="8211441" cy="723900"/>
          </a:xfrm>
          <a:prstGeom prst="rect">
            <a:avLst/>
          </a:prstGeom>
          <a:solidFill>
            <a:srgbClr val="8CB8D0"/>
          </a:solidFill>
          <a:ln>
            <a:solidFill>
              <a:srgbClr val="8CB8D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dirty="0">
              <a:solidFill>
                <a:schemeClr val="bg1"/>
              </a:solidFill>
            </a:endParaRPr>
          </a:p>
        </p:txBody>
      </p:sp>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10" name="Rectangle 9"/>
          <p:cNvSpPr/>
          <p:nvPr/>
        </p:nvSpPr>
        <p:spPr>
          <a:xfrm>
            <a:off x="1696720" y="2883476"/>
            <a:ext cx="7735443" cy="702756"/>
          </a:xfrm>
          <a:prstGeom prst="rect">
            <a:avLst/>
          </a:prstGeom>
          <a:solidFill>
            <a:schemeClr val="bg1">
              <a:lumMod val="75000"/>
            </a:schemeClr>
          </a:solidFill>
          <a:ln>
            <a:solidFill>
              <a:schemeClr val="bg1">
                <a:lumMod val="75000"/>
              </a:schemeClr>
            </a:solidFill>
          </a:ln>
        </p:spPr>
        <p:txBody>
          <a:bodyPr wrap="square">
            <a:spAutoFit/>
          </a:bodyPr>
          <a:lstStyle/>
          <a:p>
            <a:pPr algn="l">
              <a:lnSpc>
                <a:spcPct val="150000"/>
              </a:lnSpc>
            </a:pPr>
            <a:endParaRPr lang="en-US" sz="2800" dirty="0" smtClean="0">
              <a:solidFill>
                <a:schemeClr val="bg1"/>
              </a:solidFill>
              <a:latin typeface="+mj-lt"/>
              <a:cs typeface="Baskerville SemiBold"/>
            </a:endParaRPr>
          </a:p>
        </p:txBody>
      </p:sp>
      <p:sp>
        <p:nvSpPr>
          <p:cNvPr id="12" name="Rectangle 11"/>
          <p:cNvSpPr/>
          <p:nvPr/>
        </p:nvSpPr>
        <p:spPr>
          <a:xfrm>
            <a:off x="-894080" y="4254484"/>
            <a:ext cx="7735443" cy="702756"/>
          </a:xfrm>
          <a:prstGeom prst="rect">
            <a:avLst/>
          </a:prstGeom>
          <a:solidFill>
            <a:srgbClr val="D9D9D9"/>
          </a:solidFill>
          <a:ln>
            <a:solidFill>
              <a:schemeClr val="bg1">
                <a:lumMod val="85000"/>
              </a:schemeClr>
            </a:solidFill>
          </a:ln>
        </p:spPr>
        <p:txBody>
          <a:bodyPr wrap="square">
            <a:spAutoFit/>
          </a:bodyPr>
          <a:lstStyle/>
          <a:p>
            <a:pPr algn="r">
              <a:lnSpc>
                <a:spcPct val="150000"/>
              </a:lnSpc>
            </a:pPr>
            <a:r>
              <a:rPr lang="en-US" sz="2800" dirty="0" smtClean="0">
                <a:solidFill>
                  <a:schemeClr val="bg1"/>
                </a:solidFill>
                <a:latin typeface="+mj-lt"/>
                <a:cs typeface="Baskerville SemiBold"/>
              </a:rPr>
              <a:t>	</a:t>
            </a:r>
          </a:p>
        </p:txBody>
      </p:sp>
      <p:sp>
        <p:nvSpPr>
          <p:cNvPr id="13" name="Rectangle 12"/>
          <p:cNvSpPr/>
          <p:nvPr/>
        </p:nvSpPr>
        <p:spPr>
          <a:xfrm>
            <a:off x="2161072" y="5533904"/>
            <a:ext cx="7735443" cy="702756"/>
          </a:xfrm>
          <a:prstGeom prst="rect">
            <a:avLst/>
          </a:prstGeom>
          <a:solidFill>
            <a:schemeClr val="bg1">
              <a:lumMod val="75000"/>
            </a:schemeClr>
          </a:solidFill>
          <a:ln>
            <a:noFill/>
          </a:ln>
        </p:spPr>
        <p:txBody>
          <a:bodyPr wrap="square">
            <a:spAutoFit/>
          </a:bodyPr>
          <a:lstStyle/>
          <a:p>
            <a:pPr algn="l">
              <a:lnSpc>
                <a:spcPct val="150000"/>
              </a:lnSpc>
            </a:pPr>
            <a:endParaRPr lang="en-US" sz="2800" dirty="0" smtClean="0">
              <a:solidFill>
                <a:schemeClr val="bg1"/>
              </a:solidFill>
              <a:latin typeface="+mj-lt"/>
              <a:cs typeface="Baskerville SemiBold"/>
            </a:endParaRPr>
          </a:p>
        </p:txBody>
      </p:sp>
      <p:pic>
        <p:nvPicPr>
          <p:cNvPr id="14" name="Picture 13" descr="puzzled face 3.jpg"/>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7059002" y="2529919"/>
            <a:ext cx="1673518" cy="13656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descr="puzzled face 4.jpg"/>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521079" y="3586232"/>
            <a:ext cx="1375756" cy="19476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descr="puzzed face 1.jpg"/>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6028794" y="5245267"/>
            <a:ext cx="1720734" cy="1371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2794000" y="1465580"/>
            <a:ext cx="3704463" cy="707886"/>
          </a:xfrm>
          <a:prstGeom prst="rect">
            <a:avLst/>
          </a:prstGeom>
          <a:noFill/>
        </p:spPr>
        <p:txBody>
          <a:bodyPr wrap="square" rtlCol="0">
            <a:spAutoFit/>
          </a:bodyPr>
          <a:lstStyle/>
          <a:p>
            <a:r>
              <a:rPr lang="en-US" sz="4000" b="1" dirty="0" smtClean="0">
                <a:solidFill>
                  <a:schemeClr val="bg1"/>
                </a:solidFill>
              </a:rPr>
              <a:t>PERCEIVED RISK:</a:t>
            </a:r>
            <a:endParaRPr lang="en-US" sz="4000" b="1" dirty="0">
              <a:solidFill>
                <a:schemeClr val="bg1"/>
              </a:solidFill>
            </a:endParaRPr>
          </a:p>
        </p:txBody>
      </p:sp>
      <p:sp>
        <p:nvSpPr>
          <p:cNvPr id="3" name="TextBox 2"/>
          <p:cNvSpPr txBox="1"/>
          <p:nvPr/>
        </p:nvSpPr>
        <p:spPr>
          <a:xfrm flipH="1">
            <a:off x="1931548" y="2865110"/>
            <a:ext cx="2754751" cy="646331"/>
          </a:xfrm>
          <a:prstGeom prst="rect">
            <a:avLst/>
          </a:prstGeom>
          <a:noFill/>
        </p:spPr>
        <p:txBody>
          <a:bodyPr wrap="square" rtlCol="0">
            <a:spAutoFit/>
          </a:bodyPr>
          <a:lstStyle/>
          <a:p>
            <a:r>
              <a:rPr lang="en-US" sz="3600" dirty="0" smtClean="0">
                <a:solidFill>
                  <a:schemeClr val="tx1">
                    <a:lumMod val="75000"/>
                    <a:lumOff val="25000"/>
                  </a:schemeClr>
                </a:solidFill>
              </a:rPr>
              <a:t>Legal trouble</a:t>
            </a:r>
            <a:endParaRPr lang="en-US" sz="3600" dirty="0">
              <a:solidFill>
                <a:schemeClr val="tx1">
                  <a:lumMod val="75000"/>
                  <a:lumOff val="25000"/>
                </a:schemeClr>
              </a:solidFill>
            </a:endParaRPr>
          </a:p>
        </p:txBody>
      </p:sp>
      <p:sp>
        <p:nvSpPr>
          <p:cNvPr id="17" name="TextBox 16"/>
          <p:cNvSpPr txBox="1"/>
          <p:nvPr/>
        </p:nvSpPr>
        <p:spPr>
          <a:xfrm flipH="1">
            <a:off x="3117172" y="4241784"/>
            <a:ext cx="3478656" cy="646331"/>
          </a:xfrm>
          <a:prstGeom prst="rect">
            <a:avLst/>
          </a:prstGeom>
          <a:noFill/>
        </p:spPr>
        <p:txBody>
          <a:bodyPr wrap="square" rtlCol="0">
            <a:spAutoFit/>
          </a:bodyPr>
          <a:lstStyle/>
          <a:p>
            <a:r>
              <a:rPr lang="en-US" sz="3600" dirty="0" smtClean="0">
                <a:solidFill>
                  <a:schemeClr val="tx1">
                    <a:lumMod val="75000"/>
                    <a:lumOff val="25000"/>
                  </a:schemeClr>
                </a:solidFill>
              </a:rPr>
              <a:t>Lost relationships</a:t>
            </a:r>
            <a:endParaRPr lang="en-US" sz="3600" dirty="0">
              <a:solidFill>
                <a:schemeClr val="tx1">
                  <a:lumMod val="75000"/>
                  <a:lumOff val="25000"/>
                </a:schemeClr>
              </a:solidFill>
            </a:endParaRPr>
          </a:p>
        </p:txBody>
      </p:sp>
      <p:sp>
        <p:nvSpPr>
          <p:cNvPr id="18" name="TextBox 17"/>
          <p:cNvSpPr txBox="1"/>
          <p:nvPr/>
        </p:nvSpPr>
        <p:spPr>
          <a:xfrm flipH="1">
            <a:off x="2473706" y="5526813"/>
            <a:ext cx="3478656" cy="646331"/>
          </a:xfrm>
          <a:prstGeom prst="rect">
            <a:avLst/>
          </a:prstGeom>
          <a:noFill/>
        </p:spPr>
        <p:txBody>
          <a:bodyPr wrap="square" rtlCol="0">
            <a:spAutoFit/>
          </a:bodyPr>
          <a:lstStyle/>
          <a:p>
            <a:r>
              <a:rPr lang="en-US" sz="3600" dirty="0" smtClean="0">
                <a:solidFill>
                  <a:schemeClr val="tx1">
                    <a:lumMod val="75000"/>
                    <a:lumOff val="25000"/>
                  </a:schemeClr>
                </a:solidFill>
              </a:rPr>
              <a:t>Bad publicity</a:t>
            </a:r>
            <a:endParaRPr lang="en-US" sz="3600" dirty="0">
              <a:solidFill>
                <a:schemeClr val="tx1">
                  <a:lumMod val="75000"/>
                  <a:lumOff val="25000"/>
                </a:schemeClr>
              </a:solidFill>
            </a:endParaRPr>
          </a:p>
        </p:txBody>
      </p:sp>
    </p:spTree>
    <p:extLst>
      <p:ext uri="{BB962C8B-B14F-4D97-AF65-F5344CB8AC3E}">
        <p14:creationId xmlns:p14="http://schemas.microsoft.com/office/powerpoint/2010/main" val="180913931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8" name="TextBox 7"/>
          <p:cNvSpPr txBox="1"/>
          <p:nvPr/>
        </p:nvSpPr>
        <p:spPr>
          <a:xfrm>
            <a:off x="714224" y="1409700"/>
            <a:ext cx="7970201" cy="769441"/>
          </a:xfrm>
          <a:prstGeom prst="rect">
            <a:avLst/>
          </a:prstGeom>
          <a:noFill/>
        </p:spPr>
        <p:txBody>
          <a:bodyPr wrap="none" rtlCol="0">
            <a:spAutoFit/>
          </a:bodyPr>
          <a:lstStyle/>
          <a:p>
            <a:pPr algn="ctr"/>
            <a:r>
              <a:rPr lang="en-US" sz="4400" b="1" dirty="0" smtClean="0">
                <a:solidFill>
                  <a:schemeClr val="tx1">
                    <a:lumMod val="75000"/>
                    <a:lumOff val="25000"/>
                  </a:schemeClr>
                </a:solidFill>
              </a:rPr>
              <a:t>WHAT’S THE BIGGEST PROBLEM?</a:t>
            </a:r>
            <a:endParaRPr lang="en-US" sz="4400" b="1" dirty="0">
              <a:solidFill>
                <a:schemeClr val="tx1">
                  <a:lumMod val="75000"/>
                  <a:lumOff val="25000"/>
                </a:schemeClr>
              </a:solidFill>
            </a:endParaRPr>
          </a:p>
        </p:txBody>
      </p:sp>
      <p:sp>
        <p:nvSpPr>
          <p:cNvPr id="9" name="Rectangle 8"/>
          <p:cNvSpPr/>
          <p:nvPr/>
        </p:nvSpPr>
        <p:spPr>
          <a:xfrm>
            <a:off x="900854" y="4572675"/>
            <a:ext cx="7479929" cy="723900"/>
          </a:xfrm>
          <a:prstGeom prst="rect">
            <a:avLst/>
          </a:prstGeom>
          <a:solidFill>
            <a:srgbClr val="8CB8D0"/>
          </a:solidFill>
          <a:ln>
            <a:solidFill>
              <a:srgbClr val="8CB8D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900854" y="2479979"/>
            <a:ext cx="7476066" cy="723900"/>
          </a:xfrm>
          <a:prstGeom prst="rect">
            <a:avLst/>
          </a:prstGeom>
          <a:solidFill>
            <a:srgbClr val="8CB8D0"/>
          </a:solidFill>
          <a:ln>
            <a:solidFill>
              <a:srgbClr val="8CB8D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896991" y="5628899"/>
            <a:ext cx="7479929" cy="723900"/>
          </a:xfrm>
          <a:prstGeom prst="rect">
            <a:avLst/>
          </a:prstGeom>
          <a:solidFill>
            <a:srgbClr val="C6519A"/>
          </a:solidFill>
          <a:ln>
            <a:solidFill>
              <a:srgbClr val="C6519A"/>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96991" y="3493551"/>
            <a:ext cx="7479929" cy="738717"/>
          </a:xfrm>
          <a:prstGeom prst="rect">
            <a:avLst/>
          </a:prstGeom>
          <a:solidFill>
            <a:srgbClr val="8CB8D0"/>
          </a:solidFill>
          <a:ln>
            <a:solidFill>
              <a:srgbClr val="8CB8D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248834" y="2470762"/>
            <a:ext cx="6643916" cy="646331"/>
          </a:xfrm>
          <a:prstGeom prst="rect">
            <a:avLst/>
          </a:prstGeom>
          <a:noFill/>
        </p:spPr>
        <p:txBody>
          <a:bodyPr wrap="none" rtlCol="0">
            <a:spAutoFit/>
          </a:bodyPr>
          <a:lstStyle/>
          <a:p>
            <a:r>
              <a:rPr lang="en-US" sz="3600" dirty="0" smtClean="0">
                <a:solidFill>
                  <a:schemeClr val="bg1"/>
                </a:solidFill>
              </a:rPr>
              <a:t>1. Restrictive publishing contracts</a:t>
            </a:r>
            <a:endParaRPr lang="en-US" sz="3600" dirty="0">
              <a:solidFill>
                <a:schemeClr val="bg1"/>
              </a:solidFill>
            </a:endParaRPr>
          </a:p>
        </p:txBody>
      </p:sp>
      <p:sp>
        <p:nvSpPr>
          <p:cNvPr id="14" name="TextBox 13"/>
          <p:cNvSpPr txBox="1"/>
          <p:nvPr/>
        </p:nvSpPr>
        <p:spPr>
          <a:xfrm>
            <a:off x="1248834" y="3476618"/>
            <a:ext cx="5837395" cy="646331"/>
          </a:xfrm>
          <a:prstGeom prst="rect">
            <a:avLst/>
          </a:prstGeom>
          <a:noFill/>
        </p:spPr>
        <p:txBody>
          <a:bodyPr wrap="square" rtlCol="0">
            <a:spAutoFit/>
          </a:bodyPr>
          <a:lstStyle/>
          <a:p>
            <a:r>
              <a:rPr lang="en-US" sz="3600" dirty="0" smtClean="0">
                <a:solidFill>
                  <a:schemeClr val="bg1"/>
                </a:solidFill>
              </a:rPr>
              <a:t>2. High licensing fees</a:t>
            </a:r>
            <a:endParaRPr lang="en-US" sz="3600" dirty="0">
              <a:solidFill>
                <a:schemeClr val="bg1"/>
              </a:solidFill>
            </a:endParaRPr>
          </a:p>
        </p:txBody>
      </p:sp>
      <p:sp>
        <p:nvSpPr>
          <p:cNvPr id="15" name="TextBox 14"/>
          <p:cNvSpPr txBox="1"/>
          <p:nvPr/>
        </p:nvSpPr>
        <p:spPr>
          <a:xfrm>
            <a:off x="1252697" y="4565579"/>
            <a:ext cx="6786033" cy="646331"/>
          </a:xfrm>
          <a:prstGeom prst="rect">
            <a:avLst/>
          </a:prstGeom>
          <a:noFill/>
        </p:spPr>
        <p:txBody>
          <a:bodyPr wrap="square" rtlCol="0">
            <a:spAutoFit/>
          </a:bodyPr>
          <a:lstStyle/>
          <a:p>
            <a:r>
              <a:rPr lang="en-US" sz="3600" dirty="0" smtClean="0">
                <a:solidFill>
                  <a:schemeClr val="bg1"/>
                </a:solidFill>
              </a:rPr>
              <a:t>3. Difficulty of obtaining clearances</a:t>
            </a:r>
            <a:endParaRPr lang="en-US" sz="3600" dirty="0">
              <a:solidFill>
                <a:schemeClr val="bg1"/>
              </a:solidFill>
            </a:endParaRPr>
          </a:p>
        </p:txBody>
      </p:sp>
      <p:sp>
        <p:nvSpPr>
          <p:cNvPr id="16" name="TextBox 15"/>
          <p:cNvSpPr txBox="1"/>
          <p:nvPr/>
        </p:nvSpPr>
        <p:spPr>
          <a:xfrm>
            <a:off x="1248834" y="5621803"/>
            <a:ext cx="5406394" cy="646331"/>
          </a:xfrm>
          <a:prstGeom prst="rect">
            <a:avLst/>
          </a:prstGeom>
          <a:noFill/>
        </p:spPr>
        <p:txBody>
          <a:bodyPr wrap="square" rtlCol="0">
            <a:spAutoFit/>
          </a:bodyPr>
          <a:lstStyle/>
          <a:p>
            <a:r>
              <a:rPr lang="en-US" sz="3600" dirty="0" smtClean="0">
                <a:solidFill>
                  <a:schemeClr val="bg1"/>
                </a:solidFill>
              </a:rPr>
              <a:t>4. None of the above</a:t>
            </a:r>
            <a:endParaRPr lang="en-US" sz="3600" dirty="0">
              <a:solidFill>
                <a:schemeClr val="bg1"/>
              </a:solidFill>
            </a:endParaRPr>
          </a:p>
        </p:txBody>
      </p:sp>
    </p:spTree>
    <p:extLst>
      <p:ext uri="{BB962C8B-B14F-4D97-AF65-F5344CB8AC3E}">
        <p14:creationId xmlns:p14="http://schemas.microsoft.com/office/powerpoint/2010/main" val="11655070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 calcmode="lin" valueType="num">
                                      <p:cBhvr additive="base">
                                        <p:cTn id="1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4"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21079" y="1473867"/>
            <a:ext cx="8211441" cy="723900"/>
          </a:xfrm>
          <a:prstGeom prst="rect">
            <a:avLst/>
          </a:prstGeom>
          <a:solidFill>
            <a:srgbClr val="8CB8D0"/>
          </a:solidFill>
          <a:ln>
            <a:solidFill>
              <a:srgbClr val="8CB8D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dirty="0">
              <a:solidFill>
                <a:schemeClr val="bg1"/>
              </a:solidFill>
            </a:endParaRPr>
          </a:p>
        </p:txBody>
      </p:sp>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grpSp>
        <p:nvGrpSpPr>
          <p:cNvPr id="9" name="Group 8"/>
          <p:cNvGrpSpPr>
            <a:grpSpLocks noChangeAspect="1"/>
          </p:cNvGrpSpPr>
          <p:nvPr/>
        </p:nvGrpSpPr>
        <p:grpSpPr>
          <a:xfrm>
            <a:off x="1812789" y="2562842"/>
            <a:ext cx="5527811" cy="3994295"/>
            <a:chOff x="0" y="254000"/>
            <a:chExt cx="9144000" cy="6607289"/>
          </a:xfrm>
        </p:grpSpPr>
        <p:pic>
          <p:nvPicPr>
            <p:cNvPr id="10" name="Picture 9" descr="twittercensored-375x192.jpg"/>
            <p:cNvPicPr>
              <a:picLocks noChangeAspect="1"/>
            </p:cNvPicPr>
            <p:nvPr/>
          </p:nvPicPr>
          <p:blipFill>
            <a:blip r:embed="rId3"/>
            <a:srcRect l="15360" r="28800"/>
            <a:stretch>
              <a:fillRect/>
            </a:stretch>
          </p:blipFill>
          <p:spPr>
            <a:xfrm>
              <a:off x="6484620" y="254000"/>
              <a:ext cx="2659380" cy="2438400"/>
            </a:xfrm>
            <a:prstGeom prst="rect">
              <a:avLst/>
            </a:prstGeom>
          </p:spPr>
        </p:pic>
        <p:pic>
          <p:nvPicPr>
            <p:cNvPr id="11" name="Picture 10" descr="Is-internet-censorship-at-work-a-good-thing-710965.jpeg"/>
            <p:cNvPicPr>
              <a:picLocks noChangeAspect="1"/>
            </p:cNvPicPr>
            <p:nvPr/>
          </p:nvPicPr>
          <p:blipFill>
            <a:blip r:embed="rId4"/>
            <a:srcRect l="3388" t="10213" r="847" b="2553"/>
            <a:stretch>
              <a:fillRect/>
            </a:stretch>
          </p:blipFill>
          <p:spPr>
            <a:xfrm>
              <a:off x="0" y="2950528"/>
              <a:ext cx="6470257" cy="3910761"/>
            </a:xfrm>
            <a:prstGeom prst="rect">
              <a:avLst/>
            </a:prstGeom>
          </p:spPr>
        </p:pic>
        <p:pic>
          <p:nvPicPr>
            <p:cNvPr id="12" name="Picture 11" descr="gag.jpg"/>
            <p:cNvPicPr>
              <a:picLocks noChangeAspect="1"/>
            </p:cNvPicPr>
            <p:nvPr/>
          </p:nvPicPr>
          <p:blipFill>
            <a:blip r:embed="rId5"/>
            <a:srcRect l="10957" r="32870"/>
            <a:stretch>
              <a:fillRect/>
            </a:stretch>
          </p:blipFill>
          <p:spPr>
            <a:xfrm>
              <a:off x="4240169" y="254051"/>
              <a:ext cx="2073744" cy="2463742"/>
            </a:xfrm>
            <a:prstGeom prst="rect">
              <a:avLst/>
            </a:prstGeom>
          </p:spPr>
        </p:pic>
        <p:pic>
          <p:nvPicPr>
            <p:cNvPr id="13" name="Picture 12" descr="silenced-woman.jpg"/>
            <p:cNvPicPr>
              <a:picLocks noChangeAspect="1"/>
            </p:cNvPicPr>
            <p:nvPr/>
          </p:nvPicPr>
          <p:blipFill>
            <a:blip r:embed="rId6"/>
            <a:srcRect l="15600" t="9579" r="4800" b="6386"/>
            <a:stretch>
              <a:fillRect/>
            </a:stretch>
          </p:blipFill>
          <p:spPr>
            <a:xfrm>
              <a:off x="6677353" y="2946531"/>
              <a:ext cx="2466647" cy="3914758"/>
            </a:xfrm>
            <a:prstGeom prst="rect">
              <a:avLst/>
            </a:prstGeom>
          </p:spPr>
        </p:pic>
        <p:pic>
          <p:nvPicPr>
            <p:cNvPr id="14" name="Picture 13" descr="shutterstock_37319584.jpg"/>
            <p:cNvPicPr>
              <a:picLocks noChangeAspect="1"/>
            </p:cNvPicPr>
            <p:nvPr/>
          </p:nvPicPr>
          <p:blipFill>
            <a:blip r:embed="rId7"/>
            <a:stretch>
              <a:fillRect/>
            </a:stretch>
          </p:blipFill>
          <p:spPr>
            <a:xfrm>
              <a:off x="0" y="254000"/>
              <a:ext cx="4051610" cy="2438400"/>
            </a:xfrm>
            <a:prstGeom prst="rect">
              <a:avLst/>
            </a:prstGeom>
          </p:spPr>
        </p:pic>
      </p:grpSp>
      <p:sp>
        <p:nvSpPr>
          <p:cNvPr id="16" name="TextBox 15"/>
          <p:cNvSpPr txBox="1"/>
          <p:nvPr/>
        </p:nvSpPr>
        <p:spPr>
          <a:xfrm>
            <a:off x="2603500" y="1461167"/>
            <a:ext cx="4000500" cy="707886"/>
          </a:xfrm>
          <a:prstGeom prst="rect">
            <a:avLst/>
          </a:prstGeom>
          <a:noFill/>
        </p:spPr>
        <p:txBody>
          <a:bodyPr wrap="square" rtlCol="0">
            <a:spAutoFit/>
          </a:bodyPr>
          <a:lstStyle/>
          <a:p>
            <a:r>
              <a:rPr lang="en-US" sz="4000" b="1" dirty="0" smtClean="0">
                <a:solidFill>
                  <a:schemeClr val="bg1"/>
                </a:solidFill>
              </a:rPr>
              <a:t>SELF-CENSORSHIP</a:t>
            </a:r>
            <a:endParaRPr lang="en-US" sz="4000" b="1" dirty="0">
              <a:solidFill>
                <a:schemeClr val="bg1"/>
              </a:solidFill>
            </a:endParaRPr>
          </a:p>
        </p:txBody>
      </p:sp>
    </p:spTree>
    <p:extLst>
      <p:ext uri="{BB962C8B-B14F-4D97-AF65-F5344CB8AC3E}">
        <p14:creationId xmlns:p14="http://schemas.microsoft.com/office/powerpoint/2010/main" val="60771713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6" name="Rectangle 5"/>
          <p:cNvSpPr/>
          <p:nvPr/>
        </p:nvSpPr>
        <p:spPr>
          <a:xfrm>
            <a:off x="521078" y="1443387"/>
            <a:ext cx="8211441" cy="1508760"/>
          </a:xfrm>
          <a:prstGeom prst="rect">
            <a:avLst/>
          </a:prstGeom>
          <a:solidFill>
            <a:srgbClr val="8CB8D0"/>
          </a:solidFill>
          <a:ln>
            <a:solidFill>
              <a:srgbClr val="8CB8D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b="1" dirty="0" smtClean="0">
                <a:solidFill>
                  <a:schemeClr val="bg1"/>
                </a:solidFill>
              </a:rPr>
              <a:t>         	</a:t>
            </a:r>
            <a:r>
              <a:rPr lang="en-US" sz="4000" b="1" dirty="0" smtClean="0">
                <a:solidFill>
                  <a:schemeClr val="bg1"/>
                </a:solidFill>
              </a:rPr>
              <a:t>ASSESSING RISK?</a:t>
            </a:r>
          </a:p>
          <a:p>
            <a:pPr algn="ctr"/>
            <a:r>
              <a:rPr lang="en-US" sz="4000" b="1" dirty="0" smtClean="0">
                <a:solidFill>
                  <a:schemeClr val="bg1"/>
                </a:solidFill>
              </a:rPr>
              <a:t>          	 	</a:t>
            </a:r>
            <a:r>
              <a:rPr lang="en-US" sz="4000" b="1" dirty="0" smtClean="0">
                <a:solidFill>
                  <a:schemeClr val="tx1">
                    <a:lumMod val="75000"/>
                    <a:lumOff val="25000"/>
                  </a:schemeClr>
                </a:solidFill>
              </a:rPr>
              <a:t>CONSIDER BOTH!</a:t>
            </a:r>
            <a:endParaRPr lang="en-US" sz="4000" b="1" dirty="0">
              <a:solidFill>
                <a:schemeClr val="tx1">
                  <a:lumMod val="75000"/>
                  <a:lumOff val="25000"/>
                </a:schemeClr>
              </a:solidFill>
            </a:endParaRPr>
          </a:p>
        </p:txBody>
      </p:sp>
      <p:sp>
        <p:nvSpPr>
          <p:cNvPr id="9" name="Rectangle 8"/>
          <p:cNvSpPr/>
          <p:nvPr/>
        </p:nvSpPr>
        <p:spPr>
          <a:xfrm>
            <a:off x="521079" y="3285958"/>
            <a:ext cx="8211440" cy="1435746"/>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txBody>
          <a:bodyPr wrap="square">
            <a:spAutoFit/>
          </a:bodyPr>
          <a:lstStyle/>
          <a:p>
            <a:endParaRPr lang="en-US" sz="3200" dirty="0">
              <a:solidFill>
                <a:schemeClr val="bg1"/>
              </a:solidFill>
            </a:endParaRPr>
          </a:p>
        </p:txBody>
      </p:sp>
      <p:sp>
        <p:nvSpPr>
          <p:cNvPr id="2" name="TextBox 1"/>
          <p:cNvSpPr txBox="1"/>
          <p:nvPr/>
        </p:nvSpPr>
        <p:spPr>
          <a:xfrm>
            <a:off x="2265972" y="3331424"/>
            <a:ext cx="7044268" cy="1323439"/>
          </a:xfrm>
          <a:prstGeom prst="rect">
            <a:avLst/>
          </a:prstGeom>
          <a:noFill/>
        </p:spPr>
        <p:txBody>
          <a:bodyPr wrap="square" rtlCol="0">
            <a:spAutoFit/>
          </a:bodyPr>
          <a:lstStyle/>
          <a:p>
            <a:r>
              <a:rPr lang="en-US" sz="4000" dirty="0" smtClean="0">
                <a:solidFill>
                  <a:schemeClr val="tx1">
                    <a:lumMod val="75000"/>
                    <a:lumOff val="25000"/>
                  </a:schemeClr>
                </a:solidFill>
              </a:rPr>
              <a:t>Legal risk associated with pursuing mission</a:t>
            </a:r>
            <a:endParaRPr lang="en-US" sz="4000" dirty="0">
              <a:solidFill>
                <a:schemeClr val="tx1">
                  <a:lumMod val="75000"/>
                  <a:lumOff val="25000"/>
                </a:schemeClr>
              </a:solidFill>
            </a:endParaRPr>
          </a:p>
        </p:txBody>
      </p:sp>
      <p:sp>
        <p:nvSpPr>
          <p:cNvPr id="8" name="Rectangle 7"/>
          <p:cNvSpPr/>
          <p:nvPr/>
        </p:nvSpPr>
        <p:spPr>
          <a:xfrm>
            <a:off x="521077" y="5053254"/>
            <a:ext cx="8211441" cy="1435746"/>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txBody>
          <a:bodyPr wrap="square">
            <a:spAutoFit/>
          </a:bodyPr>
          <a:lstStyle/>
          <a:p>
            <a:endParaRPr lang="en-US" sz="3200" dirty="0">
              <a:solidFill>
                <a:schemeClr val="bg1"/>
              </a:solidFill>
            </a:endParaRPr>
          </a:p>
        </p:txBody>
      </p:sp>
      <p:sp>
        <p:nvSpPr>
          <p:cNvPr id="11" name="TextBox 10"/>
          <p:cNvSpPr txBox="1"/>
          <p:nvPr/>
        </p:nvSpPr>
        <p:spPr>
          <a:xfrm>
            <a:off x="2265972" y="5131694"/>
            <a:ext cx="6033349" cy="1323439"/>
          </a:xfrm>
          <a:prstGeom prst="rect">
            <a:avLst/>
          </a:prstGeom>
          <a:noFill/>
        </p:spPr>
        <p:txBody>
          <a:bodyPr wrap="square" rtlCol="0">
            <a:spAutoFit/>
          </a:bodyPr>
          <a:lstStyle/>
          <a:p>
            <a:r>
              <a:rPr lang="en-US" sz="4000" dirty="0" smtClean="0">
                <a:solidFill>
                  <a:schemeClr val="tx1">
                    <a:lumMod val="75000"/>
                    <a:lumOff val="25000"/>
                  </a:schemeClr>
                </a:solidFill>
              </a:rPr>
              <a:t>Mission risk associated with failing to act</a:t>
            </a:r>
            <a:endParaRPr lang="en-US" sz="4000" dirty="0">
              <a:solidFill>
                <a:schemeClr val="tx1">
                  <a:lumMod val="75000"/>
                  <a:lumOff val="25000"/>
                </a:schemeClr>
              </a:solidFill>
            </a:endParaRPr>
          </a:p>
        </p:txBody>
      </p:sp>
      <p:sp>
        <p:nvSpPr>
          <p:cNvPr id="3" name="Isosceles Triangle 2"/>
          <p:cNvSpPr/>
          <p:nvPr/>
        </p:nvSpPr>
        <p:spPr>
          <a:xfrm rot="5400000">
            <a:off x="943941" y="3509522"/>
            <a:ext cx="1047171" cy="936927"/>
          </a:xfrm>
          <a:prstGeom prst="triangle">
            <a:avLst/>
          </a:prstGeom>
          <a:solidFill>
            <a:srgbClr val="8CB8D0"/>
          </a:solidFill>
          <a:ln>
            <a:solidFill>
              <a:srgbClr val="8CB8D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Isosceles Triangle 11"/>
          <p:cNvSpPr/>
          <p:nvPr/>
        </p:nvSpPr>
        <p:spPr>
          <a:xfrm rot="5400000">
            <a:off x="943941" y="5338324"/>
            <a:ext cx="1047171" cy="936927"/>
          </a:xfrm>
          <a:prstGeom prst="triangle">
            <a:avLst/>
          </a:prstGeom>
          <a:solidFill>
            <a:srgbClr val="8CB8D0"/>
          </a:solidFill>
          <a:ln>
            <a:solidFill>
              <a:srgbClr val="8CB8D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823227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21079" y="1473867"/>
            <a:ext cx="8211441" cy="723900"/>
          </a:xfrm>
          <a:prstGeom prst="rect">
            <a:avLst/>
          </a:prstGeom>
          <a:solidFill>
            <a:srgbClr val="8CB8D0"/>
          </a:solidFill>
          <a:ln>
            <a:solidFill>
              <a:srgbClr val="8CB8D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dirty="0">
              <a:solidFill>
                <a:schemeClr val="bg1"/>
              </a:solidFill>
            </a:endParaRPr>
          </a:p>
        </p:txBody>
      </p:sp>
      <p:sp>
        <p:nvSpPr>
          <p:cNvPr id="9" name="TextBox 8"/>
          <p:cNvSpPr txBox="1"/>
          <p:nvPr/>
        </p:nvSpPr>
        <p:spPr>
          <a:xfrm>
            <a:off x="3060699" y="1456015"/>
            <a:ext cx="3103033" cy="707886"/>
          </a:xfrm>
          <a:prstGeom prst="rect">
            <a:avLst/>
          </a:prstGeom>
          <a:noFill/>
        </p:spPr>
        <p:txBody>
          <a:bodyPr wrap="square" rtlCol="0">
            <a:spAutoFit/>
          </a:bodyPr>
          <a:lstStyle/>
          <a:p>
            <a:r>
              <a:rPr lang="en-US" sz="4000" b="1" dirty="0" smtClean="0">
                <a:solidFill>
                  <a:schemeClr val="bg1"/>
                </a:solidFill>
              </a:rPr>
              <a:t>CAA REPORT:</a:t>
            </a:r>
            <a:endParaRPr lang="en-US" sz="4000" b="1" dirty="0">
              <a:solidFill>
                <a:schemeClr val="bg1"/>
              </a:solidFill>
            </a:endParaRPr>
          </a:p>
        </p:txBody>
      </p:sp>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pic>
        <p:nvPicPr>
          <p:cNvPr id="6" name="Picture 5" descr="CAA-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079" y="2815827"/>
            <a:ext cx="3487581" cy="3203258"/>
          </a:xfrm>
          <a:prstGeom prst="rect">
            <a:avLst/>
          </a:prstGeom>
        </p:spPr>
      </p:pic>
      <p:sp>
        <p:nvSpPr>
          <p:cNvPr id="3" name="Rectangle 2"/>
          <p:cNvSpPr/>
          <p:nvPr/>
        </p:nvSpPr>
        <p:spPr>
          <a:xfrm>
            <a:off x="4419600" y="2815827"/>
            <a:ext cx="4312920" cy="3203258"/>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707465" y="2926380"/>
            <a:ext cx="3928534" cy="3046988"/>
          </a:xfrm>
          <a:prstGeom prst="rect">
            <a:avLst/>
          </a:prstGeom>
          <a:noFill/>
        </p:spPr>
        <p:txBody>
          <a:bodyPr wrap="square" rtlCol="0">
            <a:spAutoFit/>
          </a:bodyPr>
          <a:lstStyle/>
          <a:p>
            <a:r>
              <a:rPr lang="en-US" sz="3200" dirty="0" smtClean="0">
                <a:solidFill>
                  <a:schemeClr val="tx1">
                    <a:lumMod val="75000"/>
                    <a:lumOff val="25000"/>
                  </a:schemeClr>
                </a:solidFill>
              </a:rPr>
              <a:t>1/3 of the visual-arts community have </a:t>
            </a:r>
            <a:r>
              <a:rPr lang="en-US" sz="3200" b="1" u="sng" dirty="0" smtClean="0">
                <a:solidFill>
                  <a:schemeClr val="tx1">
                    <a:lumMod val="75000"/>
                    <a:lumOff val="25000"/>
                  </a:schemeClr>
                </a:solidFill>
              </a:rPr>
              <a:t>avoided</a:t>
            </a:r>
            <a:r>
              <a:rPr lang="en-US" sz="3200" dirty="0" smtClean="0">
                <a:solidFill>
                  <a:schemeClr val="tx1">
                    <a:lumMod val="75000"/>
                    <a:lumOff val="25000"/>
                  </a:schemeClr>
                </a:solidFill>
              </a:rPr>
              <a:t> or </a:t>
            </a:r>
            <a:r>
              <a:rPr lang="en-US" sz="3200" b="1" u="sng" dirty="0" smtClean="0">
                <a:solidFill>
                  <a:srgbClr val="404040"/>
                </a:solidFill>
              </a:rPr>
              <a:t>abandoned</a:t>
            </a:r>
            <a:r>
              <a:rPr lang="en-US" sz="3200" dirty="0" smtClean="0">
                <a:solidFill>
                  <a:srgbClr val="C6519A"/>
                </a:solidFill>
              </a:rPr>
              <a:t> </a:t>
            </a:r>
            <a:r>
              <a:rPr lang="en-US" sz="3200" dirty="0" smtClean="0">
                <a:solidFill>
                  <a:schemeClr val="tx1">
                    <a:lumMod val="75000"/>
                    <a:lumOff val="25000"/>
                  </a:schemeClr>
                </a:solidFill>
              </a:rPr>
              <a:t>work because of copyright concerns</a:t>
            </a:r>
            <a:endParaRPr lang="en-US" sz="3200" dirty="0">
              <a:solidFill>
                <a:schemeClr val="tx1">
                  <a:lumMod val="75000"/>
                  <a:lumOff val="25000"/>
                </a:schemeClr>
              </a:solidFill>
            </a:endParaRPr>
          </a:p>
        </p:txBody>
      </p:sp>
    </p:spTree>
    <p:extLst>
      <p:ext uri="{BB962C8B-B14F-4D97-AF65-F5344CB8AC3E}">
        <p14:creationId xmlns:p14="http://schemas.microsoft.com/office/powerpoint/2010/main" val="201819080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a:spLocks noChangeAspect="1"/>
          </p:cNvSpPr>
          <p:nvPr/>
        </p:nvSpPr>
        <p:spPr>
          <a:xfrm>
            <a:off x="521080" y="2598255"/>
            <a:ext cx="3797463" cy="3797463"/>
          </a:xfrm>
          <a:prstGeom prst="ellipse">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21079" y="1473867"/>
            <a:ext cx="8211441" cy="723900"/>
          </a:xfrm>
          <a:prstGeom prst="rect">
            <a:avLst/>
          </a:prstGeom>
          <a:solidFill>
            <a:srgbClr val="8CB8D0"/>
          </a:solidFill>
          <a:ln>
            <a:solidFill>
              <a:srgbClr val="8CB8D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dirty="0">
              <a:solidFill>
                <a:schemeClr val="bg1"/>
              </a:solidFill>
            </a:endParaRPr>
          </a:p>
        </p:txBody>
      </p:sp>
      <p:sp>
        <p:nvSpPr>
          <p:cNvPr id="9" name="TextBox 8"/>
          <p:cNvSpPr txBox="1"/>
          <p:nvPr/>
        </p:nvSpPr>
        <p:spPr>
          <a:xfrm>
            <a:off x="2044698" y="1456015"/>
            <a:ext cx="5185834" cy="707886"/>
          </a:xfrm>
          <a:prstGeom prst="rect">
            <a:avLst/>
          </a:prstGeom>
          <a:noFill/>
        </p:spPr>
        <p:txBody>
          <a:bodyPr wrap="square" rtlCol="0">
            <a:spAutoFit/>
          </a:bodyPr>
          <a:lstStyle/>
          <a:p>
            <a:r>
              <a:rPr lang="en-US" sz="4000" b="1" dirty="0" smtClean="0">
                <a:solidFill>
                  <a:schemeClr val="bg1"/>
                </a:solidFill>
              </a:rPr>
              <a:t>WE HAVE A PROBLEM…</a:t>
            </a:r>
            <a:endParaRPr lang="en-US" sz="4000" b="1" dirty="0">
              <a:solidFill>
                <a:schemeClr val="bg1"/>
              </a:solidFill>
            </a:endParaRPr>
          </a:p>
        </p:txBody>
      </p:sp>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10" name="Equal 9"/>
          <p:cNvSpPr/>
          <p:nvPr/>
        </p:nvSpPr>
        <p:spPr>
          <a:xfrm>
            <a:off x="4455357" y="3930986"/>
            <a:ext cx="1386840" cy="1115146"/>
          </a:xfrm>
          <a:prstGeom prst="mathEqual">
            <a:avLst/>
          </a:prstGeom>
          <a:solidFill>
            <a:srgbClr val="8CB8D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404040"/>
              </a:solidFill>
            </a:endParaRPr>
          </a:p>
        </p:txBody>
      </p:sp>
      <p:pic>
        <p:nvPicPr>
          <p:cNvPr id="11" name="Picture 10" descr="CENSORSHI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9274" y="3285066"/>
            <a:ext cx="2686313" cy="2513003"/>
          </a:xfrm>
          <a:prstGeom prst="rect">
            <a:avLst/>
          </a:prstGeom>
        </p:spPr>
      </p:pic>
      <p:sp>
        <p:nvSpPr>
          <p:cNvPr id="13" name="TextBox 12"/>
          <p:cNvSpPr txBox="1"/>
          <p:nvPr/>
        </p:nvSpPr>
        <p:spPr>
          <a:xfrm rot="19880464">
            <a:off x="5820462" y="3991574"/>
            <a:ext cx="3260609" cy="95410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800" b="1" dirty="0" smtClean="0">
                <a:solidFill>
                  <a:schemeClr val="bg1">
                    <a:lumMod val="95000"/>
                  </a:schemeClr>
                </a:solidFill>
                <a:latin typeface="DIN Alternate Bold"/>
                <a:cs typeface="DIN Alternate Bold"/>
              </a:rPr>
              <a:t>SELF-CENSORSHIP</a:t>
            </a:r>
            <a:endParaRPr lang="en-US" sz="2800" b="1" dirty="0">
              <a:solidFill>
                <a:schemeClr val="bg1">
                  <a:lumMod val="95000"/>
                </a:schemeClr>
              </a:solidFill>
              <a:latin typeface="DIN Alternate Bold"/>
              <a:cs typeface="DIN Alternate Bold"/>
            </a:endParaRPr>
          </a:p>
        </p:txBody>
      </p:sp>
      <p:sp>
        <p:nvSpPr>
          <p:cNvPr id="2" name="TextBox 1"/>
          <p:cNvSpPr txBox="1"/>
          <p:nvPr/>
        </p:nvSpPr>
        <p:spPr>
          <a:xfrm>
            <a:off x="554945" y="3784248"/>
            <a:ext cx="3713948" cy="1261884"/>
          </a:xfrm>
          <a:prstGeom prst="rect">
            <a:avLst/>
          </a:prstGeom>
          <a:noFill/>
        </p:spPr>
        <p:txBody>
          <a:bodyPr wrap="square" rtlCol="0">
            <a:spAutoFit/>
          </a:bodyPr>
          <a:lstStyle/>
          <a:p>
            <a:pPr algn="ctr"/>
            <a:r>
              <a:rPr lang="en-US" sz="3800" b="1" dirty="0" smtClean="0">
                <a:solidFill>
                  <a:schemeClr val="tx1">
                    <a:lumMod val="75000"/>
                    <a:lumOff val="25000"/>
                  </a:schemeClr>
                </a:solidFill>
              </a:rPr>
              <a:t>Copyright</a:t>
            </a:r>
          </a:p>
          <a:p>
            <a:pPr algn="ctr"/>
            <a:r>
              <a:rPr lang="en-US" sz="3800" b="1" dirty="0" err="1" smtClean="0">
                <a:solidFill>
                  <a:schemeClr val="tx1">
                    <a:lumMod val="75000"/>
                    <a:lumOff val="25000"/>
                  </a:schemeClr>
                </a:solidFill>
              </a:rPr>
              <a:t>Hypercompliance</a:t>
            </a:r>
            <a:endParaRPr lang="en-US" sz="3800" b="1" dirty="0">
              <a:solidFill>
                <a:schemeClr val="tx1">
                  <a:lumMod val="75000"/>
                  <a:lumOff val="25000"/>
                </a:schemeClr>
              </a:solidFill>
            </a:endParaRPr>
          </a:p>
        </p:txBody>
      </p:sp>
    </p:spTree>
    <p:extLst>
      <p:ext uri="{BB962C8B-B14F-4D97-AF65-F5344CB8AC3E}">
        <p14:creationId xmlns:p14="http://schemas.microsoft.com/office/powerpoint/2010/main" val="307979465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A_Sketch_Gray.eps"/>
          <p:cNvPicPr>
            <a:picLocks noChangeAspect="1"/>
          </p:cNvPicPr>
          <p:nvPr/>
        </p:nvPicPr>
        <p:blipFill>
          <a:blip r:embed="rId3">
            <a:alphaModFix amt="34000"/>
            <a:extLst>
              <a:ext uri="{28A0092B-C50C-407E-A947-70E740481C1C}">
                <a14:useLocalDpi xmlns:a14="http://schemas.microsoft.com/office/drawing/2010/main" val="0"/>
              </a:ext>
            </a:extLst>
          </a:blip>
          <a:stretch>
            <a:fillRect/>
          </a:stretch>
        </p:blipFill>
        <p:spPr>
          <a:xfrm>
            <a:off x="-1291142" y="-330200"/>
            <a:ext cx="11032042" cy="8589523"/>
          </a:xfrm>
          <a:prstGeom prst="rect">
            <a:avLst/>
          </a:prstGeom>
        </p:spPr>
      </p:pic>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4" name="Title 2"/>
          <p:cNvSpPr txBox="1">
            <a:spLocks/>
          </p:cNvSpPr>
          <p:nvPr/>
        </p:nvSpPr>
        <p:spPr>
          <a:xfrm>
            <a:off x="504145" y="2302904"/>
            <a:ext cx="8211441" cy="3132695"/>
          </a:xfrm>
          <a:prstGeom prst="rect">
            <a:avLst/>
          </a:prstGeom>
          <a:solidFill>
            <a:srgbClr val="8CB8D0"/>
          </a:solidFill>
          <a:ln>
            <a:solidFill>
              <a:srgbClr val="8CB8D0"/>
            </a:solidFill>
          </a:ln>
          <a:effectLst>
            <a:outerShdw blurRad="50800" dist="38100" dir="2700000" algn="tl" rotWithShape="0">
              <a:prstClr val="black">
                <a:alpha val="40000"/>
              </a:prstClr>
            </a:outerShdw>
          </a:effectLst>
        </p:spPr>
        <p:txBody>
          <a:bodyPr vert="horz" lIns="91440" tIns="45720" rIns="91440" bIns="45720" rtlCol="0" anchor="ctr">
            <a:normAutofit fontScale="77500" lnSpcReduction="20000"/>
          </a:bodyPr>
          <a:lstStyle/>
          <a:p>
            <a:pPr algn="ctr"/>
            <a:r>
              <a:rPr lang="en-US" sz="6000" dirty="0" smtClean="0">
                <a:solidFill>
                  <a:schemeClr val="bg1"/>
                </a:solidFill>
              </a:rPr>
              <a:t>EFFECTIVE RISK MANAGEMENT</a:t>
            </a:r>
            <a:br>
              <a:rPr lang="en-US" sz="6000" dirty="0" smtClean="0">
                <a:solidFill>
                  <a:schemeClr val="bg1"/>
                </a:solidFill>
              </a:rPr>
            </a:br>
            <a:r>
              <a:rPr lang="en-US" sz="6000" dirty="0" smtClean="0">
                <a:solidFill>
                  <a:schemeClr val="bg1"/>
                </a:solidFill>
              </a:rPr>
              <a:t>BEGINS WITH KNOWING YOUR</a:t>
            </a:r>
            <a:r>
              <a:rPr lang="en-US" sz="6000" b="1" dirty="0" smtClean="0">
                <a:solidFill>
                  <a:schemeClr val="bg1"/>
                </a:solidFill>
              </a:rPr>
              <a:t/>
            </a:r>
            <a:br>
              <a:rPr lang="en-US" sz="6000" b="1" dirty="0" smtClean="0">
                <a:solidFill>
                  <a:schemeClr val="bg1"/>
                </a:solidFill>
              </a:rPr>
            </a:br>
            <a:r>
              <a:rPr lang="en-US" sz="13100" b="1" dirty="0" smtClean="0">
                <a:solidFill>
                  <a:schemeClr val="tx1">
                    <a:lumMod val="75000"/>
                    <a:lumOff val="25000"/>
                  </a:schemeClr>
                </a:solidFill>
                <a:effectLst>
                  <a:outerShdw blurRad="50800" dist="38100" dir="2700000" algn="tl" rotWithShape="0">
                    <a:srgbClr val="000000">
                      <a:alpha val="43000"/>
                    </a:srgbClr>
                  </a:outerShdw>
                </a:effectLst>
              </a:rPr>
              <a:t>RIGHTS</a:t>
            </a:r>
            <a:endParaRPr lang="en-US" sz="13100" b="1" dirty="0">
              <a:solidFill>
                <a:schemeClr val="tx1">
                  <a:lumMod val="75000"/>
                  <a:lumOff val="25000"/>
                </a:schemeClr>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67353953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6" name="Oval 5"/>
          <p:cNvSpPr>
            <a:spLocks noChangeAspect="1"/>
          </p:cNvSpPr>
          <p:nvPr/>
        </p:nvSpPr>
        <p:spPr>
          <a:xfrm>
            <a:off x="2070190" y="1336977"/>
            <a:ext cx="5211143" cy="5211143"/>
          </a:xfrm>
          <a:prstGeom prst="ellipse">
            <a:avLst/>
          </a:prstGeom>
          <a:solidFill>
            <a:srgbClr val="B2D107"/>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070190" y="3092026"/>
            <a:ext cx="5245009" cy="1877437"/>
          </a:xfrm>
          <a:prstGeom prst="rect">
            <a:avLst/>
          </a:prstGeom>
          <a:noFill/>
        </p:spPr>
        <p:txBody>
          <a:bodyPr wrap="square" rtlCol="0">
            <a:spAutoFit/>
          </a:bodyPr>
          <a:lstStyle/>
          <a:p>
            <a:pPr algn="ctr"/>
            <a:r>
              <a:rPr lang="en-US" sz="5800" b="1" dirty="0" smtClean="0">
                <a:solidFill>
                  <a:schemeClr val="bg1"/>
                </a:solidFill>
              </a:rPr>
              <a:t>CODES OF BEST </a:t>
            </a:r>
          </a:p>
          <a:p>
            <a:pPr algn="ctr"/>
            <a:r>
              <a:rPr lang="en-US" sz="5800" b="1" dirty="0" smtClean="0">
                <a:solidFill>
                  <a:schemeClr val="bg1"/>
                </a:solidFill>
              </a:rPr>
              <a:t>PRACTICES</a:t>
            </a:r>
            <a:endParaRPr lang="en-US" sz="5800" b="1" dirty="0">
              <a:solidFill>
                <a:schemeClr val="bg1"/>
              </a:solidFill>
            </a:endParaRPr>
          </a:p>
        </p:txBody>
      </p:sp>
    </p:spTree>
    <p:extLst>
      <p:ext uri="{BB962C8B-B14F-4D97-AF65-F5344CB8AC3E}">
        <p14:creationId xmlns:p14="http://schemas.microsoft.com/office/powerpoint/2010/main" val="205470841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7" name="TextBox 6"/>
          <p:cNvSpPr txBox="1"/>
          <p:nvPr/>
        </p:nvSpPr>
        <p:spPr>
          <a:xfrm>
            <a:off x="1181100" y="1230868"/>
            <a:ext cx="6781800" cy="537070"/>
          </a:xfrm>
          <a:prstGeom prst="rect">
            <a:avLst/>
          </a:prstGeom>
          <a:noFill/>
        </p:spPr>
        <p:txBody>
          <a:bodyPr wrap="square" rtlCol="0">
            <a:spAutoFit/>
          </a:bodyPr>
          <a:lstStyle/>
          <a:p>
            <a:pPr algn="just"/>
            <a:r>
              <a:rPr lang="en-US" sz="2890" dirty="0" smtClean="0"/>
              <a:t>WHY IT MATTERS: 2014 CAA ISSUES REPORT</a:t>
            </a:r>
            <a:endParaRPr lang="en-US" sz="2890" dirty="0"/>
          </a:p>
        </p:txBody>
      </p:sp>
      <p:sp>
        <p:nvSpPr>
          <p:cNvPr id="8" name="TextBox 7"/>
          <p:cNvSpPr txBox="1"/>
          <p:nvPr/>
        </p:nvSpPr>
        <p:spPr>
          <a:xfrm>
            <a:off x="1346200" y="5657215"/>
            <a:ext cx="6451600" cy="984885"/>
          </a:xfrm>
          <a:prstGeom prst="rect">
            <a:avLst/>
          </a:prstGeom>
          <a:noFill/>
        </p:spPr>
        <p:txBody>
          <a:bodyPr wrap="square" rtlCol="0">
            <a:spAutoFit/>
          </a:bodyPr>
          <a:lstStyle/>
          <a:p>
            <a:pPr algn="ctr"/>
            <a:r>
              <a:rPr lang="en-US" sz="3200" b="1" dirty="0" smtClean="0">
                <a:solidFill>
                  <a:srgbClr val="EFC826"/>
                </a:solidFill>
              </a:rPr>
              <a:t>70% </a:t>
            </a:r>
            <a:r>
              <a:rPr lang="en-US" sz="2600" dirty="0" smtClean="0"/>
              <a:t>of respondents say they use copyrighted</a:t>
            </a:r>
          </a:p>
          <a:p>
            <a:pPr algn="ctr"/>
            <a:r>
              <a:rPr lang="en-US" sz="2600" dirty="0" smtClean="0"/>
              <a:t>material in doing their own work  </a:t>
            </a:r>
            <a:endParaRPr lang="en-US" sz="2600" dirty="0"/>
          </a:p>
        </p:txBody>
      </p:sp>
      <p:pic>
        <p:nvPicPr>
          <p:cNvPr id="9" name="Picture 8" descr="CAA-slide4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0800" y="1886355"/>
            <a:ext cx="6477000" cy="3723780"/>
          </a:xfrm>
          <a:prstGeom prst="rect">
            <a:avLst/>
          </a:prstGeom>
        </p:spPr>
      </p:pic>
    </p:spTree>
    <p:extLst>
      <p:ext uri="{BB962C8B-B14F-4D97-AF65-F5344CB8AC3E}">
        <p14:creationId xmlns:p14="http://schemas.microsoft.com/office/powerpoint/2010/main" val="193133442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21079" y="1473867"/>
            <a:ext cx="8211441" cy="723900"/>
          </a:xfrm>
          <a:prstGeom prst="rect">
            <a:avLst/>
          </a:prstGeom>
          <a:solidFill>
            <a:srgbClr val="8CB8D0"/>
          </a:solidFill>
          <a:ln>
            <a:solidFill>
              <a:srgbClr val="8CB8D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dirty="0">
              <a:solidFill>
                <a:schemeClr val="bg1"/>
              </a:solidFill>
            </a:endParaRPr>
          </a:p>
        </p:txBody>
      </p:sp>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8" name="TextBox 7"/>
          <p:cNvSpPr txBox="1"/>
          <p:nvPr/>
        </p:nvSpPr>
        <p:spPr>
          <a:xfrm>
            <a:off x="521079" y="1456015"/>
            <a:ext cx="8192409" cy="707886"/>
          </a:xfrm>
          <a:prstGeom prst="rect">
            <a:avLst/>
          </a:prstGeom>
          <a:noFill/>
        </p:spPr>
        <p:txBody>
          <a:bodyPr wrap="square" rtlCol="0">
            <a:spAutoFit/>
          </a:bodyPr>
          <a:lstStyle/>
          <a:p>
            <a:pPr algn="ctr"/>
            <a:r>
              <a:rPr lang="en-US" sz="4000" b="1" dirty="0" smtClean="0">
                <a:solidFill>
                  <a:srgbClr val="FFFFFF"/>
                </a:solidFill>
              </a:rPr>
              <a:t>CODES, IN FOUR STEPS:</a:t>
            </a:r>
            <a:endParaRPr lang="en-US" sz="4000" b="1" dirty="0">
              <a:solidFill>
                <a:srgbClr val="FFFFFF"/>
              </a:solidFill>
            </a:endParaRPr>
          </a:p>
        </p:txBody>
      </p:sp>
      <p:sp>
        <p:nvSpPr>
          <p:cNvPr id="10" name="Content Placeholder 6"/>
          <p:cNvSpPr>
            <a:spLocks noGrp="1"/>
          </p:cNvSpPr>
          <p:nvPr>
            <p:ph idx="1"/>
          </p:nvPr>
        </p:nvSpPr>
        <p:spPr>
          <a:xfrm>
            <a:off x="590095" y="2497667"/>
            <a:ext cx="8192409" cy="3970866"/>
          </a:xfr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indent="0">
              <a:lnSpc>
                <a:spcPct val="120000"/>
              </a:lnSpc>
              <a:buNone/>
            </a:pPr>
            <a:r>
              <a:rPr lang="en-US" sz="2800" dirty="0" smtClean="0">
                <a:solidFill>
                  <a:schemeClr val="tx1">
                    <a:lumMod val="85000"/>
                    <a:lumOff val="15000"/>
                  </a:schemeClr>
                </a:solidFill>
              </a:rPr>
              <a:t>	1. Research discovers most common problems</a:t>
            </a:r>
          </a:p>
          <a:p>
            <a:pPr marL="0" indent="0">
              <a:lnSpc>
                <a:spcPct val="25000"/>
              </a:lnSpc>
              <a:buNone/>
            </a:pPr>
            <a:endParaRPr lang="en-US" sz="2800" dirty="0" smtClean="0">
              <a:solidFill>
                <a:schemeClr val="tx1"/>
              </a:solidFill>
            </a:endParaRPr>
          </a:p>
          <a:p>
            <a:pPr marL="0" indent="0">
              <a:lnSpc>
                <a:spcPct val="120000"/>
              </a:lnSpc>
              <a:buNone/>
            </a:pPr>
            <a:r>
              <a:rPr lang="en-US" sz="2800" dirty="0">
                <a:solidFill>
                  <a:srgbClr val="262626"/>
                </a:solidFill>
              </a:rPr>
              <a:t>	</a:t>
            </a:r>
            <a:r>
              <a:rPr lang="en-US" sz="2800" dirty="0" smtClean="0">
                <a:solidFill>
                  <a:srgbClr val="262626"/>
                </a:solidFill>
              </a:rPr>
              <a:t>2. Creative community discusses terms of fair use</a:t>
            </a:r>
          </a:p>
          <a:p>
            <a:pPr marL="0" indent="0">
              <a:lnSpc>
                <a:spcPct val="25000"/>
              </a:lnSpc>
              <a:buNone/>
            </a:pPr>
            <a:endParaRPr lang="en-US" sz="2800" dirty="0" smtClean="0">
              <a:solidFill>
                <a:schemeClr val="tx1"/>
              </a:solidFill>
            </a:endParaRPr>
          </a:p>
          <a:p>
            <a:pPr marL="0" indent="0">
              <a:lnSpc>
                <a:spcPct val="120000"/>
              </a:lnSpc>
              <a:buNone/>
            </a:pPr>
            <a:r>
              <a:rPr lang="en-US" sz="2800" dirty="0">
                <a:solidFill>
                  <a:srgbClr val="262626"/>
                </a:solidFill>
              </a:rPr>
              <a:t>	</a:t>
            </a:r>
            <a:r>
              <a:rPr lang="en-US" sz="2800" dirty="0" smtClean="0">
                <a:solidFill>
                  <a:srgbClr val="262626"/>
                </a:solidFill>
              </a:rPr>
              <a:t>3. Consensus synthesized</a:t>
            </a:r>
          </a:p>
          <a:p>
            <a:pPr marL="0" indent="0">
              <a:lnSpc>
                <a:spcPct val="25000"/>
              </a:lnSpc>
              <a:buNone/>
            </a:pPr>
            <a:endParaRPr lang="en-US" sz="2800" dirty="0" smtClean="0">
              <a:solidFill>
                <a:schemeClr val="tx1"/>
              </a:solidFill>
            </a:endParaRPr>
          </a:p>
          <a:p>
            <a:pPr marL="0" indent="0">
              <a:lnSpc>
                <a:spcPct val="120000"/>
              </a:lnSpc>
              <a:buNone/>
            </a:pPr>
            <a:r>
              <a:rPr lang="en-US" sz="2800" dirty="0">
                <a:solidFill>
                  <a:srgbClr val="262626"/>
                </a:solidFill>
              </a:rPr>
              <a:t>	</a:t>
            </a:r>
            <a:r>
              <a:rPr lang="en-US" sz="2800" dirty="0" smtClean="0">
                <a:solidFill>
                  <a:srgbClr val="262626"/>
                </a:solidFill>
              </a:rPr>
              <a:t>4. Lawyers check work</a:t>
            </a:r>
            <a:endParaRPr lang="en-US" sz="2800" dirty="0">
              <a:solidFill>
                <a:srgbClr val="262626"/>
              </a:solidFill>
            </a:endParaRPr>
          </a:p>
        </p:txBody>
      </p:sp>
      <p:cxnSp>
        <p:nvCxnSpPr>
          <p:cNvPr id="12" name="Straight Connector 11"/>
          <p:cNvCxnSpPr/>
          <p:nvPr/>
        </p:nvCxnSpPr>
        <p:spPr>
          <a:xfrm>
            <a:off x="1100666" y="3614421"/>
            <a:ext cx="6766984" cy="0"/>
          </a:xfrm>
          <a:prstGeom prst="line">
            <a:avLst/>
          </a:prstGeom>
          <a:ln>
            <a:solidFill>
              <a:srgbClr val="79B9CE"/>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1100666" y="4401823"/>
            <a:ext cx="7160684" cy="12700"/>
          </a:xfrm>
          <a:prstGeom prst="line">
            <a:avLst/>
          </a:prstGeom>
          <a:ln>
            <a:solidFill>
              <a:srgbClr val="79B9CE"/>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100666" y="5209542"/>
            <a:ext cx="3674534" cy="0"/>
          </a:xfrm>
          <a:prstGeom prst="line">
            <a:avLst/>
          </a:prstGeom>
          <a:ln>
            <a:solidFill>
              <a:srgbClr val="79B9CE"/>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100666" y="5972388"/>
            <a:ext cx="3318934" cy="0"/>
          </a:xfrm>
          <a:prstGeom prst="line">
            <a:avLst/>
          </a:prstGeom>
          <a:ln>
            <a:solidFill>
              <a:srgbClr val="79B9C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136257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8" name="TextBox 7"/>
          <p:cNvSpPr txBox="1"/>
          <p:nvPr/>
        </p:nvSpPr>
        <p:spPr>
          <a:xfrm>
            <a:off x="404424" y="2918500"/>
            <a:ext cx="4294576" cy="1198277"/>
          </a:xfrm>
          <a:prstGeom prst="rect">
            <a:avLst/>
          </a:prstGeom>
          <a:solidFill>
            <a:schemeClr val="bg1">
              <a:lumMod val="85000"/>
            </a:schemeClr>
          </a:solidFill>
          <a:effectLst>
            <a:outerShdw blurRad="50800" dist="38100" dir="5400000" algn="t" rotWithShape="0">
              <a:prstClr val="black">
                <a:alpha val="40000"/>
              </a:prstClr>
            </a:outerShdw>
          </a:effectLst>
        </p:spPr>
        <p:txBody>
          <a:bodyPr wrap="square" rtlCol="0">
            <a:spAutoFit/>
          </a:bodyPr>
          <a:lstStyle/>
          <a:p>
            <a:pPr algn="ctr">
              <a:lnSpc>
                <a:spcPct val="80000"/>
              </a:lnSpc>
            </a:pPr>
            <a:r>
              <a:rPr lang="en-US" sz="4400" b="1" dirty="0" smtClean="0">
                <a:solidFill>
                  <a:schemeClr val="tx1">
                    <a:lumMod val="85000"/>
                    <a:lumOff val="15000"/>
                  </a:schemeClr>
                </a:solidFill>
              </a:rPr>
              <a:t>DOCUMENTARY</a:t>
            </a:r>
          </a:p>
          <a:p>
            <a:pPr algn="ctr">
              <a:lnSpc>
                <a:spcPct val="80000"/>
              </a:lnSpc>
            </a:pPr>
            <a:r>
              <a:rPr lang="en-US" sz="4400" b="1" dirty="0" smtClean="0">
                <a:solidFill>
                  <a:schemeClr val="tx1">
                    <a:lumMod val="85000"/>
                    <a:lumOff val="15000"/>
                  </a:schemeClr>
                </a:solidFill>
              </a:rPr>
              <a:t>FIMMAKERS</a:t>
            </a:r>
            <a:endParaRPr lang="en-US" sz="9600" b="1" dirty="0">
              <a:solidFill>
                <a:schemeClr val="tx1">
                  <a:lumMod val="85000"/>
                  <a:lumOff val="15000"/>
                </a:schemeClr>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l="4720" t="3442" r="4425" b="3621"/>
          <a:stretch>
            <a:fillRect/>
          </a:stretch>
        </p:blipFill>
        <p:spPr bwMode="auto">
          <a:xfrm>
            <a:off x="5053115" y="1422399"/>
            <a:ext cx="3659083" cy="513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862126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pic>
        <p:nvPicPr>
          <p:cNvPr id="6" name="Picture 2" descr="http://centerforsocialmedia.org/sites/default/files/screen_shot_2011-12-01_at_3.24.52_pm_3.png"/>
          <p:cNvPicPr>
            <a:picLocks noChangeAspect="1" noChangeArrowheads="1"/>
          </p:cNvPicPr>
          <p:nvPr/>
        </p:nvPicPr>
        <p:blipFill>
          <a:blip r:embed="rId3"/>
          <a:srcRect/>
          <a:stretch>
            <a:fillRect/>
          </a:stretch>
        </p:blipFill>
        <p:spPr bwMode="auto">
          <a:xfrm>
            <a:off x="464007" y="1521660"/>
            <a:ext cx="3379859" cy="49045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4201724" y="3185200"/>
            <a:ext cx="4624776" cy="1198277"/>
          </a:xfrm>
          <a:prstGeom prst="rect">
            <a:avLst/>
          </a:prstGeom>
          <a:solidFill>
            <a:schemeClr val="bg1">
              <a:lumMod val="85000"/>
            </a:schemeClr>
          </a:solidFill>
          <a:effectLst>
            <a:outerShdw blurRad="50800" dist="38100" dir="5400000" algn="t" rotWithShape="0">
              <a:prstClr val="black">
                <a:alpha val="40000"/>
              </a:prstClr>
            </a:outerShdw>
          </a:effectLst>
        </p:spPr>
        <p:txBody>
          <a:bodyPr wrap="square" rtlCol="0">
            <a:spAutoFit/>
          </a:bodyPr>
          <a:lstStyle/>
          <a:p>
            <a:pPr algn="ctr">
              <a:lnSpc>
                <a:spcPct val="80000"/>
              </a:lnSpc>
            </a:pPr>
            <a:r>
              <a:rPr lang="en-US" sz="4400" b="1" dirty="0" smtClean="0">
                <a:solidFill>
                  <a:schemeClr val="tx1">
                    <a:lumMod val="85000"/>
                    <a:lumOff val="15000"/>
                  </a:schemeClr>
                </a:solidFill>
              </a:rPr>
              <a:t>COMMUNICATIONSCHOLARS</a:t>
            </a:r>
            <a:endParaRPr lang="en-US" sz="9600" b="1" dirty="0">
              <a:solidFill>
                <a:schemeClr val="tx1">
                  <a:lumMod val="85000"/>
                  <a:lumOff val="15000"/>
                </a:schemeClr>
              </a:solidFill>
            </a:endParaRPr>
          </a:p>
        </p:txBody>
      </p:sp>
    </p:spTree>
    <p:extLst>
      <p:ext uri="{BB962C8B-B14F-4D97-AF65-F5344CB8AC3E}">
        <p14:creationId xmlns:p14="http://schemas.microsoft.com/office/powerpoint/2010/main" val="113109212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pic>
        <p:nvPicPr>
          <p:cNvPr id="6" name="Picture 2" descr="http://www.centerforsocialmedia.org/sites/default/files/screen_shot_2012-04-11_at_12.13.26_pm.png"/>
          <p:cNvPicPr>
            <a:picLocks noChangeAspect="1" noChangeArrowheads="1"/>
          </p:cNvPicPr>
          <p:nvPr/>
        </p:nvPicPr>
        <p:blipFill>
          <a:blip r:embed="rId3"/>
          <a:srcRect/>
          <a:stretch>
            <a:fillRect/>
          </a:stretch>
        </p:blipFill>
        <p:spPr bwMode="auto">
          <a:xfrm>
            <a:off x="5173132" y="1550446"/>
            <a:ext cx="3115735" cy="4748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404424" y="3413800"/>
            <a:ext cx="4294576" cy="656590"/>
          </a:xfrm>
          <a:prstGeom prst="rect">
            <a:avLst/>
          </a:prstGeom>
          <a:solidFill>
            <a:schemeClr val="bg1">
              <a:lumMod val="85000"/>
            </a:schemeClr>
          </a:solidFill>
          <a:effectLst>
            <a:outerShdw blurRad="50800" dist="38100" dir="5400000" algn="t" rotWithShape="0">
              <a:prstClr val="black">
                <a:alpha val="40000"/>
              </a:prstClr>
            </a:outerShdw>
          </a:effectLst>
        </p:spPr>
        <p:txBody>
          <a:bodyPr wrap="square" rtlCol="0">
            <a:spAutoFit/>
          </a:bodyPr>
          <a:lstStyle/>
          <a:p>
            <a:pPr algn="ctr">
              <a:lnSpc>
                <a:spcPct val="80000"/>
              </a:lnSpc>
            </a:pPr>
            <a:r>
              <a:rPr lang="en-US" sz="4400" b="1" dirty="0" smtClean="0">
                <a:solidFill>
                  <a:schemeClr val="tx1">
                    <a:lumMod val="85000"/>
                    <a:lumOff val="15000"/>
                  </a:schemeClr>
                </a:solidFill>
              </a:rPr>
              <a:t>POETS</a:t>
            </a:r>
            <a:endParaRPr lang="en-US" sz="9600" b="1" dirty="0">
              <a:solidFill>
                <a:schemeClr val="tx1">
                  <a:lumMod val="85000"/>
                  <a:lumOff val="15000"/>
                </a:schemeClr>
              </a:solidFill>
            </a:endParaRPr>
          </a:p>
        </p:txBody>
      </p:sp>
    </p:spTree>
    <p:extLst>
      <p:ext uri="{BB962C8B-B14F-4D97-AF65-F5344CB8AC3E}">
        <p14:creationId xmlns:p14="http://schemas.microsoft.com/office/powerpoint/2010/main" val="355645241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pic>
        <p:nvPicPr>
          <p:cNvPr id="7" name="Picture 2"/>
          <p:cNvPicPr>
            <a:picLocks noChangeAspect="1" noChangeArrowheads="1"/>
          </p:cNvPicPr>
          <p:nvPr/>
        </p:nvPicPr>
        <p:blipFill>
          <a:blip r:embed="rId3"/>
          <a:srcRect/>
          <a:stretch>
            <a:fillRect/>
          </a:stretch>
        </p:blipFill>
        <p:spPr bwMode="auto">
          <a:xfrm>
            <a:off x="653279" y="1636367"/>
            <a:ext cx="2902722" cy="4588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4176324" y="3388400"/>
            <a:ext cx="4294576" cy="656590"/>
          </a:xfrm>
          <a:prstGeom prst="rect">
            <a:avLst/>
          </a:prstGeom>
          <a:solidFill>
            <a:schemeClr val="bg1">
              <a:lumMod val="85000"/>
            </a:schemeClr>
          </a:solidFill>
          <a:effectLst>
            <a:outerShdw blurRad="50800" dist="38100" dir="5400000" algn="t" rotWithShape="0">
              <a:prstClr val="black">
                <a:alpha val="40000"/>
              </a:prstClr>
            </a:outerShdw>
          </a:effectLst>
        </p:spPr>
        <p:txBody>
          <a:bodyPr wrap="square" rtlCol="0">
            <a:spAutoFit/>
          </a:bodyPr>
          <a:lstStyle/>
          <a:p>
            <a:pPr algn="ctr">
              <a:lnSpc>
                <a:spcPct val="80000"/>
              </a:lnSpc>
            </a:pPr>
            <a:r>
              <a:rPr lang="en-US" sz="4400" b="1" dirty="0" smtClean="0">
                <a:solidFill>
                  <a:schemeClr val="tx1">
                    <a:lumMod val="85000"/>
                    <a:lumOff val="15000"/>
                  </a:schemeClr>
                </a:solidFill>
              </a:rPr>
              <a:t>LIBRARIANS</a:t>
            </a:r>
            <a:endParaRPr lang="en-US" sz="9600" b="1" dirty="0">
              <a:solidFill>
                <a:schemeClr val="tx1">
                  <a:lumMod val="85000"/>
                  <a:lumOff val="15000"/>
                </a:schemeClr>
              </a:solidFill>
            </a:endParaRPr>
          </a:p>
        </p:txBody>
      </p:sp>
    </p:spTree>
    <p:extLst>
      <p:ext uri="{BB962C8B-B14F-4D97-AF65-F5344CB8AC3E}">
        <p14:creationId xmlns:p14="http://schemas.microsoft.com/office/powerpoint/2010/main" val="285705686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AA_Sketch_Gray.eps"/>
          <p:cNvPicPr>
            <a:picLocks noChangeAspect="1"/>
          </p:cNvPicPr>
          <p:nvPr/>
        </p:nvPicPr>
        <p:blipFill>
          <a:blip r:embed="rId3">
            <a:alphaModFix amt="42000"/>
            <a:extLst>
              <a:ext uri="{28A0092B-C50C-407E-A947-70E740481C1C}">
                <a14:useLocalDpi xmlns:a14="http://schemas.microsoft.com/office/drawing/2010/main" val="0"/>
              </a:ext>
            </a:extLst>
          </a:blip>
          <a:stretch>
            <a:fillRect/>
          </a:stretch>
        </p:blipFill>
        <p:spPr>
          <a:xfrm>
            <a:off x="-549706" y="233053"/>
            <a:ext cx="10189006" cy="7933137"/>
          </a:xfrm>
          <a:prstGeom prst="rect">
            <a:avLst/>
          </a:prstGeom>
        </p:spPr>
      </p:pic>
      <p:pic>
        <p:nvPicPr>
          <p:cNvPr id="9" name="Picture 8" descr="OnlineVide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952598">
            <a:off x="6709184" y="1170495"/>
            <a:ext cx="2005841" cy="3181968"/>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descr="SocietyForCinemaMediaStudie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77268">
            <a:off x="3170927" y="1270931"/>
            <a:ext cx="3019937" cy="1916445"/>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descr="OpenCourseWar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0177272">
            <a:off x="577292" y="1046972"/>
            <a:ext cx="2113121" cy="3314700"/>
          </a:xfrm>
          <a:prstGeom prst="rect">
            <a:avLst/>
          </a:prstGeom>
          <a:noFill/>
          <a:ln w="9525">
            <a:solidFill>
              <a:schemeClr val="tx1">
                <a:lumMod val="75000"/>
                <a:lumOff val="2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pic>
        <p:nvPicPr>
          <p:cNvPr id="6" name="Picture 5" descr="Danc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20522538">
            <a:off x="4110635" y="4328775"/>
            <a:ext cx="2051265" cy="2566262"/>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descr="CinemaMediaStudies.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602045">
            <a:off x="124400" y="4550737"/>
            <a:ext cx="3516191" cy="1736635"/>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descr="VisualResourcesAssoc.png"/>
          <p:cNvPicPr>
            <a:picLocks noChangeAspect="1"/>
          </p:cNvPicPr>
          <p:nvPr/>
        </p:nvPicPr>
        <p:blipFill>
          <a:blip r:embed="rId9">
            <a:extLst>
              <a:ext uri="{28A0092B-C50C-407E-A947-70E740481C1C}">
                <a14:useLocalDpi xmlns:a14="http://schemas.microsoft.com/office/drawing/2010/main" val="0"/>
              </a:ext>
            </a:extLst>
          </a:blip>
          <a:srcRect l="5927" t="9071" r="6908"/>
          <a:stretch>
            <a:fillRect/>
          </a:stretch>
        </p:blipFill>
        <p:spPr bwMode="auto">
          <a:xfrm rot="1148677">
            <a:off x="6384536" y="4542657"/>
            <a:ext cx="2507696" cy="1958293"/>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008566" y="3435350"/>
            <a:ext cx="3124200" cy="1054100"/>
          </a:xfrm>
          <a:prstGeom prst="rect">
            <a:avLst/>
          </a:prstGeom>
          <a:solidFill>
            <a:srgbClr val="8CB8D0"/>
          </a:solidFill>
          <a:ln>
            <a:solidFill>
              <a:srgbClr val="8CB8D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3" name="TextBox 2"/>
          <p:cNvSpPr txBox="1"/>
          <p:nvPr/>
        </p:nvSpPr>
        <p:spPr>
          <a:xfrm>
            <a:off x="3122866" y="3634822"/>
            <a:ext cx="2922334" cy="646331"/>
          </a:xfrm>
          <a:prstGeom prst="rect">
            <a:avLst/>
          </a:prstGeom>
          <a:noFill/>
        </p:spPr>
        <p:txBody>
          <a:bodyPr wrap="square" rtlCol="0">
            <a:spAutoFit/>
          </a:bodyPr>
          <a:lstStyle/>
          <a:p>
            <a:r>
              <a:rPr lang="en-US" sz="3600" b="1" dirty="0" smtClean="0">
                <a:solidFill>
                  <a:srgbClr val="FFFFFF"/>
                </a:solidFill>
              </a:rPr>
              <a:t>…AND MORE!</a:t>
            </a:r>
            <a:endParaRPr lang="en-US" sz="3600" b="1" dirty="0">
              <a:solidFill>
                <a:srgbClr val="FFFFFF"/>
              </a:solidFill>
            </a:endParaRPr>
          </a:p>
        </p:txBody>
      </p:sp>
    </p:spTree>
    <p:extLst>
      <p:ext uri="{BB962C8B-B14F-4D97-AF65-F5344CB8AC3E}">
        <p14:creationId xmlns:p14="http://schemas.microsoft.com/office/powerpoint/2010/main" val="4153017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9" name="Rectangle 8"/>
          <p:cNvSpPr/>
          <p:nvPr/>
        </p:nvSpPr>
        <p:spPr>
          <a:xfrm>
            <a:off x="521079" y="1473867"/>
            <a:ext cx="8211441" cy="723900"/>
          </a:xfrm>
          <a:prstGeom prst="rect">
            <a:avLst/>
          </a:prstGeom>
          <a:solidFill>
            <a:srgbClr val="8CB8D0"/>
          </a:solidFill>
          <a:ln>
            <a:solidFill>
              <a:srgbClr val="8CB8D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dirty="0">
              <a:solidFill>
                <a:schemeClr val="bg1"/>
              </a:solidFill>
            </a:endParaRPr>
          </a:p>
        </p:txBody>
      </p:sp>
      <p:sp>
        <p:nvSpPr>
          <p:cNvPr id="11" name="TextBox 10"/>
          <p:cNvSpPr txBox="1"/>
          <p:nvPr/>
        </p:nvSpPr>
        <p:spPr>
          <a:xfrm>
            <a:off x="927098" y="1464481"/>
            <a:ext cx="7416802" cy="707886"/>
          </a:xfrm>
          <a:prstGeom prst="rect">
            <a:avLst/>
          </a:prstGeom>
          <a:noFill/>
        </p:spPr>
        <p:txBody>
          <a:bodyPr wrap="square" rtlCol="0">
            <a:spAutoFit/>
          </a:bodyPr>
          <a:lstStyle/>
          <a:p>
            <a:r>
              <a:rPr lang="en-US" sz="4000" b="1" dirty="0" smtClean="0">
                <a:solidFill>
                  <a:schemeClr val="bg1"/>
                </a:solidFill>
              </a:rPr>
              <a:t>NOT LIKE FAIR USE “GUIDELINES”!</a:t>
            </a:r>
            <a:endParaRPr lang="en-US" sz="4000" b="1" dirty="0">
              <a:solidFill>
                <a:schemeClr val="bg1"/>
              </a:solidFill>
            </a:endParaRPr>
          </a:p>
        </p:txBody>
      </p:sp>
      <p:sp>
        <p:nvSpPr>
          <p:cNvPr id="12" name="Rectangle 11"/>
          <p:cNvSpPr/>
          <p:nvPr/>
        </p:nvSpPr>
        <p:spPr>
          <a:xfrm>
            <a:off x="521080" y="2665864"/>
            <a:ext cx="8211440" cy="3880482"/>
          </a:xfrm>
          <a:prstGeom prst="rect">
            <a:avLst/>
          </a:prstGeom>
          <a:solidFill>
            <a:srgbClr val="D9D9D9"/>
          </a:solidFill>
          <a:ln>
            <a:noFill/>
          </a:ln>
        </p:spPr>
        <p:txBody>
          <a:bodyPr wrap="square">
            <a:spAutoFit/>
          </a:bodyPr>
          <a:lstStyle/>
          <a:p>
            <a:pPr algn="l">
              <a:lnSpc>
                <a:spcPct val="150000"/>
              </a:lnSpc>
            </a:pPr>
            <a:endParaRPr lang="en-US" sz="2900" dirty="0" smtClean="0">
              <a:solidFill>
                <a:schemeClr val="bg1"/>
              </a:solidFill>
              <a:latin typeface="+mj-lt"/>
              <a:cs typeface="Baskerville SemiBold"/>
            </a:endParaRPr>
          </a:p>
        </p:txBody>
      </p:sp>
      <p:sp>
        <p:nvSpPr>
          <p:cNvPr id="13" name="Rectangle 12"/>
          <p:cNvSpPr/>
          <p:nvPr/>
        </p:nvSpPr>
        <p:spPr>
          <a:xfrm>
            <a:off x="796866" y="2893152"/>
            <a:ext cx="7547034" cy="3188052"/>
          </a:xfrm>
          <a:prstGeom prst="rect">
            <a:avLst/>
          </a:prstGeom>
        </p:spPr>
        <p:txBody>
          <a:bodyPr wrap="square">
            <a:spAutoFit/>
          </a:bodyPr>
          <a:lstStyle/>
          <a:p>
            <a:pPr marL="457200" indent="-457200">
              <a:lnSpc>
                <a:spcPct val="150000"/>
              </a:lnSpc>
              <a:buFont typeface="Arial"/>
              <a:buChar char="•"/>
            </a:pPr>
            <a:r>
              <a:rPr lang="en-US" sz="3400" dirty="0" smtClean="0">
                <a:solidFill>
                  <a:schemeClr val="tx1">
                    <a:lumMod val="75000"/>
                    <a:lumOff val="25000"/>
                  </a:schemeClr>
                </a:solidFill>
                <a:cs typeface="Baskerville SemiBold"/>
              </a:rPr>
              <a:t>A guide to reasoning, not a set of rules</a:t>
            </a:r>
          </a:p>
          <a:p>
            <a:pPr marL="457200" indent="-457200">
              <a:lnSpc>
                <a:spcPct val="150000"/>
              </a:lnSpc>
              <a:buFont typeface="Arial"/>
              <a:buChar char="•"/>
            </a:pPr>
            <a:r>
              <a:rPr lang="en-US" sz="3400" dirty="0" smtClean="0">
                <a:solidFill>
                  <a:schemeClr val="tx1">
                    <a:lumMod val="75000"/>
                    <a:lumOff val="25000"/>
                  </a:schemeClr>
                </a:solidFill>
                <a:cs typeface="Baskerville SemiBold"/>
              </a:rPr>
              <a:t>No arbitrary limits or metrics</a:t>
            </a:r>
          </a:p>
          <a:p>
            <a:pPr marL="457200" indent="-457200">
              <a:lnSpc>
                <a:spcPct val="150000"/>
              </a:lnSpc>
              <a:buFont typeface="Arial"/>
              <a:buChar char="•"/>
            </a:pPr>
            <a:r>
              <a:rPr lang="en-US" sz="3400" dirty="0" smtClean="0">
                <a:solidFill>
                  <a:schemeClr val="tx1">
                    <a:lumMod val="75000"/>
                    <a:lumOff val="25000"/>
                  </a:schemeClr>
                </a:solidFill>
                <a:cs typeface="Baskerville SemiBold"/>
              </a:rPr>
              <a:t>Based on professional consensus</a:t>
            </a:r>
          </a:p>
          <a:p>
            <a:pPr marL="457200" indent="-457200">
              <a:lnSpc>
                <a:spcPct val="150000"/>
              </a:lnSpc>
              <a:buFont typeface="Arial"/>
              <a:buChar char="•"/>
            </a:pPr>
            <a:r>
              <a:rPr lang="en-US" sz="3400" dirty="0" smtClean="0">
                <a:solidFill>
                  <a:schemeClr val="tx1">
                    <a:lumMod val="75000"/>
                    <a:lumOff val="25000"/>
                  </a:schemeClr>
                </a:solidFill>
                <a:cs typeface="Baskerville SemiBold"/>
              </a:rPr>
              <a:t>Not negotiated with copyright holders </a:t>
            </a:r>
            <a:endParaRPr lang="en-US" sz="3400" dirty="0">
              <a:solidFill>
                <a:schemeClr val="tx1">
                  <a:lumMod val="75000"/>
                  <a:lumOff val="25000"/>
                </a:schemeClr>
              </a:solidFill>
              <a:cs typeface="Baskerville SemiBold"/>
            </a:endParaRPr>
          </a:p>
        </p:txBody>
      </p:sp>
    </p:spTree>
    <p:extLst>
      <p:ext uri="{BB962C8B-B14F-4D97-AF65-F5344CB8AC3E}">
        <p14:creationId xmlns:p14="http://schemas.microsoft.com/office/powerpoint/2010/main" val="361176278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1079" y="1473866"/>
            <a:ext cx="8211441" cy="1302551"/>
          </a:xfrm>
          <a:prstGeom prst="rect">
            <a:avLst/>
          </a:prstGeom>
          <a:solidFill>
            <a:srgbClr val="8CB8D0"/>
          </a:solidFill>
          <a:ln>
            <a:solidFill>
              <a:srgbClr val="8CB8D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dirty="0">
              <a:solidFill>
                <a:schemeClr val="bg1"/>
              </a:solidFill>
            </a:endParaRPr>
          </a:p>
        </p:txBody>
      </p:sp>
      <p:sp>
        <p:nvSpPr>
          <p:cNvPr id="4" name="Rectangle 3"/>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2" name="Rectangle 1"/>
          <p:cNvSpPr/>
          <p:nvPr/>
        </p:nvSpPr>
        <p:spPr>
          <a:xfrm>
            <a:off x="800100" y="1461166"/>
            <a:ext cx="7645400" cy="1323439"/>
          </a:xfrm>
          <a:prstGeom prst="rect">
            <a:avLst/>
          </a:prstGeom>
        </p:spPr>
        <p:txBody>
          <a:bodyPr wrap="square">
            <a:spAutoFit/>
          </a:bodyPr>
          <a:lstStyle/>
          <a:p>
            <a:pPr algn="ctr"/>
            <a:r>
              <a:rPr lang="en-US" sz="4000" b="1" dirty="0">
                <a:solidFill>
                  <a:schemeClr val="bg1"/>
                </a:solidFill>
              </a:rPr>
              <a:t>INFORMED RISK ASSESSMENT</a:t>
            </a:r>
          </a:p>
          <a:p>
            <a:pPr algn="ctr"/>
            <a:r>
              <a:rPr lang="en-US" sz="4000" b="1" dirty="0">
                <a:solidFill>
                  <a:schemeClr val="bg1">
                    <a:lumMod val="95000"/>
                  </a:schemeClr>
                </a:solidFill>
                <a:ea typeface="MS PGothic" charset="0"/>
                <a:cs typeface="DIN Alternate Bold"/>
                <a:sym typeface="Wingdings"/>
              </a:rPr>
              <a:t> </a:t>
            </a:r>
            <a:r>
              <a:rPr lang="en-US" sz="4000" b="1" dirty="0">
                <a:solidFill>
                  <a:schemeClr val="bg1"/>
                </a:solidFill>
              </a:rPr>
              <a:t>BETTER PRACTICE</a:t>
            </a:r>
          </a:p>
        </p:txBody>
      </p:sp>
      <p:sp>
        <p:nvSpPr>
          <p:cNvPr id="3" name="Rectangle 2"/>
          <p:cNvSpPr/>
          <p:nvPr/>
        </p:nvSpPr>
        <p:spPr>
          <a:xfrm>
            <a:off x="521079" y="3187700"/>
            <a:ext cx="8211441" cy="3291384"/>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842076" y="3240232"/>
            <a:ext cx="2568897" cy="707886"/>
          </a:xfrm>
          <a:prstGeom prst="rect">
            <a:avLst/>
          </a:prstGeom>
          <a:noFill/>
          <a:effectLst/>
        </p:spPr>
        <p:txBody>
          <a:bodyPr wrap="square" rtlCol="0">
            <a:spAutoFit/>
          </a:bodyPr>
          <a:lstStyle/>
          <a:p>
            <a:r>
              <a:rPr lang="en-US" sz="4000" b="1" u="sng" dirty="0" smtClean="0">
                <a:solidFill>
                  <a:schemeClr val="tx1">
                    <a:lumMod val="75000"/>
                    <a:lumOff val="25000"/>
                  </a:schemeClr>
                </a:solidFill>
              </a:rPr>
              <a:t>EXAMPLES</a:t>
            </a:r>
            <a:endParaRPr lang="en-US" sz="4000" b="1" u="sng" dirty="0">
              <a:solidFill>
                <a:schemeClr val="tx1">
                  <a:lumMod val="75000"/>
                  <a:lumOff val="25000"/>
                </a:schemeClr>
              </a:solidFill>
            </a:endParaRPr>
          </a:p>
        </p:txBody>
      </p:sp>
      <p:sp>
        <p:nvSpPr>
          <p:cNvPr id="10" name="Rectangle 9"/>
          <p:cNvSpPr/>
          <p:nvPr/>
        </p:nvSpPr>
        <p:spPr>
          <a:xfrm>
            <a:off x="838200" y="3773632"/>
            <a:ext cx="7547034" cy="2550699"/>
          </a:xfrm>
          <a:prstGeom prst="rect">
            <a:avLst/>
          </a:prstGeom>
        </p:spPr>
        <p:txBody>
          <a:bodyPr wrap="square">
            <a:spAutoFit/>
          </a:bodyPr>
          <a:lstStyle/>
          <a:p>
            <a:pPr>
              <a:lnSpc>
                <a:spcPct val="150000"/>
              </a:lnSpc>
            </a:pPr>
            <a:r>
              <a:rPr lang="en-US" sz="2700" dirty="0" smtClean="0">
                <a:solidFill>
                  <a:srgbClr val="404040"/>
                </a:solidFill>
                <a:cs typeface="Baskerville SemiBold"/>
              </a:rPr>
              <a:t>Documentary filmmakers: Fair use now gets insured</a:t>
            </a:r>
          </a:p>
          <a:p>
            <a:pPr>
              <a:lnSpc>
                <a:spcPct val="150000"/>
              </a:lnSpc>
            </a:pPr>
            <a:r>
              <a:rPr lang="en-US" sz="2700" dirty="0" smtClean="0">
                <a:solidFill>
                  <a:srgbClr val="404040"/>
                </a:solidFill>
                <a:cs typeface="Baskerville SemiBold"/>
              </a:rPr>
              <a:t>Librarians: Collections digitized</a:t>
            </a:r>
          </a:p>
          <a:p>
            <a:pPr>
              <a:lnSpc>
                <a:spcPct val="150000"/>
              </a:lnSpc>
            </a:pPr>
            <a:r>
              <a:rPr lang="en-US" sz="2700" dirty="0" smtClean="0">
                <a:solidFill>
                  <a:srgbClr val="404040"/>
                </a:solidFill>
                <a:cs typeface="Baskerville SemiBold"/>
              </a:rPr>
              <a:t>Scholars: New work published</a:t>
            </a:r>
          </a:p>
          <a:p>
            <a:pPr>
              <a:lnSpc>
                <a:spcPct val="150000"/>
              </a:lnSpc>
            </a:pPr>
            <a:r>
              <a:rPr lang="en-US" sz="2700" dirty="0" smtClean="0">
                <a:solidFill>
                  <a:srgbClr val="404040"/>
                </a:solidFill>
                <a:cs typeface="Baskerville SemiBold"/>
              </a:rPr>
              <a:t>Archivists: Digital exhibits online</a:t>
            </a:r>
            <a:endParaRPr lang="en-US" sz="2700" dirty="0">
              <a:solidFill>
                <a:srgbClr val="404040"/>
              </a:solidFill>
              <a:cs typeface="Baskerville SemiBold"/>
            </a:endParaRPr>
          </a:p>
        </p:txBody>
      </p:sp>
    </p:spTree>
    <p:extLst>
      <p:ext uri="{BB962C8B-B14F-4D97-AF65-F5344CB8AC3E}">
        <p14:creationId xmlns:p14="http://schemas.microsoft.com/office/powerpoint/2010/main" val="283964604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A_Sketch_Gray.eps"/>
          <p:cNvPicPr>
            <a:picLocks noChangeAspect="1"/>
          </p:cNvPicPr>
          <p:nvPr/>
        </p:nvPicPr>
        <p:blipFill>
          <a:blip r:embed="rId3">
            <a:alphaModFix amt="42000"/>
            <a:extLst>
              <a:ext uri="{28A0092B-C50C-407E-A947-70E740481C1C}">
                <a14:useLocalDpi xmlns:a14="http://schemas.microsoft.com/office/drawing/2010/main" val="0"/>
              </a:ext>
            </a:extLst>
          </a:blip>
          <a:stretch>
            <a:fillRect/>
          </a:stretch>
        </p:blipFill>
        <p:spPr>
          <a:xfrm>
            <a:off x="-194106" y="0"/>
            <a:ext cx="10189006" cy="7933137"/>
          </a:xfrm>
          <a:prstGeom prst="rect">
            <a:avLst/>
          </a:prstGeom>
        </p:spPr>
      </p:pic>
      <p:pic>
        <p:nvPicPr>
          <p:cNvPr id="15" name="Picture 14" descr="Poster_of_the_movie_Split-_A_Divided_America.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19791">
            <a:off x="6438914" y="3792900"/>
            <a:ext cx="2559312" cy="3691447"/>
          </a:xfrm>
          <a:prstGeom prst="rect">
            <a:avLst/>
          </a:prstGeom>
        </p:spPr>
      </p:pic>
      <p:pic>
        <p:nvPicPr>
          <p:cNvPr id="3" name="Picture 2" descr="valentin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15374">
            <a:off x="746282" y="2379165"/>
            <a:ext cx="3003469" cy="4331926"/>
          </a:xfrm>
          <a:prstGeom prst="rect">
            <a:avLst/>
          </a:prstGeom>
        </p:spPr>
      </p:pic>
      <p:pic>
        <p:nvPicPr>
          <p:cNvPr id="11" name="Picture 10" descr="35053.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24960">
            <a:off x="411673" y="899458"/>
            <a:ext cx="2743885" cy="2743885"/>
          </a:xfrm>
          <a:prstGeom prst="rect">
            <a:avLst/>
          </a:prstGeom>
        </p:spPr>
      </p:pic>
      <p:pic>
        <p:nvPicPr>
          <p:cNvPr id="13" name="Picture 12" descr="interrupters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35044">
            <a:off x="3833273" y="953064"/>
            <a:ext cx="4416855" cy="3312642"/>
          </a:xfrm>
          <a:prstGeom prst="rect">
            <a:avLst/>
          </a:prstGeom>
        </p:spPr>
      </p:pic>
      <p:pic>
        <p:nvPicPr>
          <p:cNvPr id="2" name="Picture 1" descr="10860827_800.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2298" y="3669859"/>
            <a:ext cx="2506266" cy="3708400"/>
          </a:xfrm>
          <a:prstGeom prst="rect">
            <a:avLst/>
          </a:prstGeom>
        </p:spPr>
      </p:pic>
      <p:sp>
        <p:nvSpPr>
          <p:cNvPr id="9" name="Rectangle 8"/>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Tree>
    <p:extLst>
      <p:ext uri="{BB962C8B-B14F-4D97-AF65-F5344CB8AC3E}">
        <p14:creationId xmlns:p14="http://schemas.microsoft.com/office/powerpoint/2010/main" val="325950133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1079" y="1473867"/>
            <a:ext cx="8211441" cy="1170362"/>
          </a:xfrm>
          <a:prstGeom prst="rect">
            <a:avLst/>
          </a:prstGeom>
          <a:solidFill>
            <a:srgbClr val="8CB8D0"/>
          </a:solidFill>
          <a:ln>
            <a:solidFill>
              <a:srgbClr val="8CB8D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dirty="0">
              <a:solidFill>
                <a:schemeClr val="bg1"/>
              </a:solidFill>
            </a:endParaRPr>
          </a:p>
        </p:txBody>
      </p:sp>
      <p:sp>
        <p:nvSpPr>
          <p:cNvPr id="2" name="Rectangle 1"/>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pic>
        <p:nvPicPr>
          <p:cNvPr id="4" name="Picture 2" descr="http://farm2.staticflickr.com/1204/5114160903_002879aeb5.jpg"/>
          <p:cNvPicPr>
            <a:picLocks noChangeAspect="1" noChangeArrowheads="1"/>
          </p:cNvPicPr>
          <p:nvPr/>
        </p:nvPicPr>
        <p:blipFill>
          <a:blip r:embed="rId3"/>
          <a:srcRect/>
          <a:stretch>
            <a:fillRect/>
          </a:stretch>
        </p:blipFill>
        <p:spPr bwMode="auto">
          <a:xfrm>
            <a:off x="2235200" y="3121860"/>
            <a:ext cx="4762500" cy="31517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p:cNvSpPr txBox="1"/>
          <p:nvPr/>
        </p:nvSpPr>
        <p:spPr>
          <a:xfrm>
            <a:off x="1562100" y="1438396"/>
            <a:ext cx="6350000" cy="1200329"/>
          </a:xfrm>
          <a:prstGeom prst="rect">
            <a:avLst/>
          </a:prstGeom>
          <a:noFill/>
        </p:spPr>
        <p:txBody>
          <a:bodyPr wrap="square" rtlCol="0">
            <a:spAutoFit/>
          </a:bodyPr>
          <a:lstStyle/>
          <a:p>
            <a:pPr algn="ctr"/>
            <a:r>
              <a:rPr lang="en-US" sz="3600" dirty="0" smtClean="0">
                <a:solidFill>
                  <a:schemeClr val="bg1"/>
                </a:solidFill>
              </a:rPr>
              <a:t>University of Colorado, Boulder:</a:t>
            </a:r>
          </a:p>
          <a:p>
            <a:pPr algn="ctr"/>
            <a:r>
              <a:rPr lang="en-US" sz="3600" dirty="0" smtClean="0">
                <a:solidFill>
                  <a:schemeClr val="bg1"/>
                </a:solidFill>
              </a:rPr>
              <a:t>YES to digital format shifting</a:t>
            </a:r>
            <a:endParaRPr lang="en-US" sz="36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204633" y="3607484"/>
            <a:ext cx="5952067" cy="723900"/>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3500" b="1" dirty="0" smtClean="0">
                <a:solidFill>
                  <a:srgbClr val="404040"/>
                </a:solidFill>
              </a:rPr>
              <a:t>  Museum uses </a:t>
            </a:r>
            <a:endParaRPr lang="en-US" sz="3500" b="1" dirty="0">
              <a:solidFill>
                <a:srgbClr val="404040"/>
              </a:solidFill>
            </a:endParaRPr>
          </a:p>
        </p:txBody>
      </p:sp>
      <p:sp>
        <p:nvSpPr>
          <p:cNvPr id="4" name="Rectangle 3"/>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6" name="Rectangle 5"/>
          <p:cNvSpPr/>
          <p:nvPr/>
        </p:nvSpPr>
        <p:spPr>
          <a:xfrm>
            <a:off x="3378219" y="1517650"/>
            <a:ext cx="5778481" cy="723900"/>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3500" b="1" dirty="0" smtClean="0">
                <a:solidFill>
                  <a:schemeClr val="tx1">
                    <a:lumMod val="75000"/>
                    <a:lumOff val="25000"/>
                  </a:schemeClr>
                </a:solidFill>
              </a:rPr>
              <a:t>  Writing about art</a:t>
            </a:r>
            <a:endParaRPr lang="en-US" sz="3500" b="1" dirty="0">
              <a:solidFill>
                <a:schemeClr val="tx1">
                  <a:lumMod val="75000"/>
                  <a:lumOff val="25000"/>
                </a:schemeClr>
              </a:solidFill>
            </a:endParaRPr>
          </a:p>
        </p:txBody>
      </p:sp>
      <p:sp>
        <p:nvSpPr>
          <p:cNvPr id="7" name="Rectangle 6"/>
          <p:cNvSpPr/>
          <p:nvPr/>
        </p:nvSpPr>
        <p:spPr>
          <a:xfrm>
            <a:off x="4490671" y="4675032"/>
            <a:ext cx="4653329" cy="723900"/>
          </a:xfrm>
          <a:prstGeom prst="rect">
            <a:avLst/>
          </a:prstGeom>
          <a:solidFill>
            <a:srgbClr val="8CB8D0"/>
          </a:solidFill>
          <a:ln>
            <a:solidFill>
              <a:srgbClr val="8CB8D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3500" b="1" dirty="0" smtClean="0">
                <a:solidFill>
                  <a:srgbClr val="FFFFFF"/>
                </a:solidFill>
              </a:rPr>
              <a:t>  Making art</a:t>
            </a:r>
            <a:endParaRPr lang="en-US" sz="3500" b="1" dirty="0">
              <a:solidFill>
                <a:srgbClr val="FFFFFF"/>
              </a:solidFill>
            </a:endParaRPr>
          </a:p>
        </p:txBody>
      </p:sp>
      <p:sp>
        <p:nvSpPr>
          <p:cNvPr id="8" name="Rectangle 7"/>
          <p:cNvSpPr/>
          <p:nvPr/>
        </p:nvSpPr>
        <p:spPr>
          <a:xfrm>
            <a:off x="2544233" y="5721349"/>
            <a:ext cx="6599767" cy="735231"/>
          </a:xfrm>
          <a:prstGeom prst="rect">
            <a:avLst/>
          </a:prstGeom>
          <a:solidFill>
            <a:srgbClr val="D9D9D9"/>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3500" b="1" dirty="0" smtClean="0">
                <a:solidFill>
                  <a:srgbClr val="404040"/>
                </a:solidFill>
              </a:rPr>
              <a:t>  Organizing documentation</a:t>
            </a:r>
            <a:endParaRPr lang="en-US" sz="3500" b="1" dirty="0">
              <a:solidFill>
                <a:srgbClr val="404040"/>
              </a:solidFill>
            </a:endParaRPr>
          </a:p>
        </p:txBody>
      </p:sp>
      <p:sp>
        <p:nvSpPr>
          <p:cNvPr id="9" name="Rectangle 8"/>
          <p:cNvSpPr/>
          <p:nvPr/>
        </p:nvSpPr>
        <p:spPr>
          <a:xfrm>
            <a:off x="1849421" y="2556622"/>
            <a:ext cx="7294579" cy="738717"/>
          </a:xfrm>
          <a:prstGeom prst="rect">
            <a:avLst/>
          </a:prstGeom>
          <a:solidFill>
            <a:srgbClr val="8CB8D0"/>
          </a:solidFill>
          <a:ln>
            <a:solidFill>
              <a:srgbClr val="8CB8D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3500" b="1" dirty="0" smtClean="0">
                <a:solidFill>
                  <a:schemeClr val="bg1"/>
                </a:solidFill>
              </a:rPr>
              <a:t>  Teaching about art</a:t>
            </a:r>
            <a:endParaRPr lang="en-US" sz="3500" b="1" dirty="0">
              <a:solidFill>
                <a:schemeClr val="bg1"/>
              </a:solidFill>
            </a:endParaRPr>
          </a:p>
        </p:txBody>
      </p:sp>
    </p:spTree>
    <p:extLst>
      <p:ext uri="{BB962C8B-B14F-4D97-AF65-F5344CB8AC3E}">
        <p14:creationId xmlns:p14="http://schemas.microsoft.com/office/powerpoint/2010/main" val="232933166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pic>
        <p:nvPicPr>
          <p:cNvPr id="3" name="Picture 2" descr="book title graph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4517" y="1435538"/>
            <a:ext cx="3795111" cy="46491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l="12515" t="8791" r="13365" b="5508"/>
          <a:stretch>
            <a:fillRect/>
          </a:stretch>
        </p:blipFill>
        <p:spPr bwMode="auto">
          <a:xfrm>
            <a:off x="573252" y="1487214"/>
            <a:ext cx="8007131" cy="520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5" name="Rectangle 4"/>
          <p:cNvSpPr/>
          <p:nvPr/>
        </p:nvSpPr>
        <p:spPr>
          <a:xfrm>
            <a:off x="521079" y="1473867"/>
            <a:ext cx="8211441" cy="723900"/>
          </a:xfrm>
          <a:prstGeom prst="rect">
            <a:avLst/>
          </a:prstGeom>
          <a:solidFill>
            <a:srgbClr val="8CB8D0"/>
          </a:solidFill>
          <a:ln>
            <a:solidFill>
              <a:srgbClr val="8CB8D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dirty="0">
              <a:solidFill>
                <a:schemeClr val="bg1"/>
              </a:solidFill>
            </a:endParaRPr>
          </a:p>
        </p:txBody>
      </p:sp>
      <p:sp>
        <p:nvSpPr>
          <p:cNvPr id="6" name="TextBox 5"/>
          <p:cNvSpPr txBox="1"/>
          <p:nvPr/>
        </p:nvSpPr>
        <p:spPr>
          <a:xfrm>
            <a:off x="1803398" y="1477848"/>
            <a:ext cx="5651502" cy="707886"/>
          </a:xfrm>
          <a:prstGeom prst="rect">
            <a:avLst/>
          </a:prstGeom>
          <a:noFill/>
        </p:spPr>
        <p:txBody>
          <a:bodyPr wrap="square" rtlCol="0">
            <a:spAutoFit/>
          </a:bodyPr>
          <a:lstStyle/>
          <a:p>
            <a:r>
              <a:rPr lang="en-US" sz="4000" b="1" dirty="0" smtClean="0">
                <a:solidFill>
                  <a:schemeClr val="bg1"/>
                </a:solidFill>
              </a:rPr>
              <a:t>DEVELOPING CAA’S CODE</a:t>
            </a:r>
            <a:endParaRPr lang="en-US" sz="4000" b="1" dirty="0">
              <a:solidFill>
                <a:schemeClr val="bg1"/>
              </a:solidFill>
            </a:endParaRPr>
          </a:p>
        </p:txBody>
      </p:sp>
      <p:sp>
        <p:nvSpPr>
          <p:cNvPr id="10" name="Content Placeholder 6"/>
          <p:cNvSpPr txBox="1">
            <a:spLocks/>
          </p:cNvSpPr>
          <p:nvPr/>
        </p:nvSpPr>
        <p:spPr>
          <a:xfrm>
            <a:off x="590095" y="2497667"/>
            <a:ext cx="8192409" cy="3970866"/>
          </a:xfrm>
          <a:prstGeom prst="rect">
            <a:avLst/>
          </a:prstGeom>
          <a:solidFill>
            <a:schemeClr val="bg1">
              <a:lumMod val="85000"/>
            </a:schemeClr>
          </a:solidFill>
          <a:ln w="25400" cap="flat" cmpd="sng" algn="ctr">
            <a:no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lnSpc>
                <a:spcPct val="120000"/>
              </a:lnSpc>
              <a:buFont typeface="Arial"/>
              <a:buNone/>
            </a:pPr>
            <a:r>
              <a:rPr lang="en-US" sz="2800" dirty="0" smtClean="0">
                <a:solidFill>
                  <a:schemeClr val="tx1">
                    <a:lumMod val="85000"/>
                    <a:lumOff val="15000"/>
                  </a:schemeClr>
                </a:solidFill>
              </a:rPr>
              <a:t>	</a:t>
            </a:r>
            <a:r>
              <a:rPr lang="en-US" sz="2400" dirty="0" smtClean="0">
                <a:solidFill>
                  <a:schemeClr val="tx1">
                    <a:lumMod val="85000"/>
                    <a:lumOff val="15000"/>
                  </a:schemeClr>
                </a:solidFill>
              </a:rPr>
              <a:t>Nationwide fact-finding</a:t>
            </a:r>
          </a:p>
          <a:p>
            <a:pPr marL="0" indent="0">
              <a:lnSpc>
                <a:spcPct val="25000"/>
              </a:lnSpc>
              <a:buFont typeface="Arial"/>
              <a:buNone/>
            </a:pPr>
            <a:endParaRPr lang="en-US" sz="2400" dirty="0" smtClean="0">
              <a:solidFill>
                <a:schemeClr val="tx1"/>
              </a:solidFill>
            </a:endParaRPr>
          </a:p>
          <a:p>
            <a:pPr marL="0" indent="0">
              <a:lnSpc>
                <a:spcPct val="120000"/>
              </a:lnSpc>
              <a:buFont typeface="Arial"/>
              <a:buNone/>
            </a:pPr>
            <a:r>
              <a:rPr lang="en-US" sz="2400" dirty="0">
                <a:solidFill>
                  <a:srgbClr val="262626"/>
                </a:solidFill>
              </a:rPr>
              <a:t>	</a:t>
            </a:r>
            <a:r>
              <a:rPr lang="en-US" sz="2400" dirty="0" smtClean="0">
                <a:solidFill>
                  <a:srgbClr val="262626"/>
                </a:solidFill>
              </a:rPr>
              <a:t>10 discussion sessions in 5 cities</a:t>
            </a:r>
          </a:p>
          <a:p>
            <a:pPr marL="0" indent="0">
              <a:lnSpc>
                <a:spcPct val="25000"/>
              </a:lnSpc>
              <a:buFont typeface="Arial"/>
              <a:buNone/>
            </a:pPr>
            <a:endParaRPr lang="en-US" sz="2400" dirty="0" smtClean="0">
              <a:solidFill>
                <a:schemeClr val="tx1"/>
              </a:solidFill>
            </a:endParaRPr>
          </a:p>
          <a:p>
            <a:pPr marL="0" indent="0">
              <a:lnSpc>
                <a:spcPct val="120000"/>
              </a:lnSpc>
              <a:buFont typeface="Arial"/>
              <a:buNone/>
            </a:pPr>
            <a:r>
              <a:rPr lang="en-US" sz="2400" dirty="0" smtClean="0">
                <a:solidFill>
                  <a:srgbClr val="262626"/>
                </a:solidFill>
              </a:rPr>
              <a:t>	Confidential meetings buildin</a:t>
            </a:r>
            <a:r>
              <a:rPr lang="en-US" sz="2400" dirty="0">
                <a:solidFill>
                  <a:srgbClr val="262626"/>
                </a:solidFill>
              </a:rPr>
              <a:t>g</a:t>
            </a:r>
            <a:r>
              <a:rPr lang="en-US" sz="2400" dirty="0" smtClean="0">
                <a:solidFill>
                  <a:srgbClr val="262626"/>
                </a:solidFill>
              </a:rPr>
              <a:t> consensus</a:t>
            </a:r>
          </a:p>
          <a:p>
            <a:pPr marL="0" indent="0">
              <a:lnSpc>
                <a:spcPct val="25000"/>
              </a:lnSpc>
              <a:buFont typeface="Arial"/>
              <a:buNone/>
            </a:pPr>
            <a:endParaRPr lang="en-US" sz="2400" dirty="0" smtClean="0">
              <a:solidFill>
                <a:schemeClr val="tx1"/>
              </a:solidFill>
            </a:endParaRPr>
          </a:p>
          <a:p>
            <a:pPr marL="0" indent="0">
              <a:lnSpc>
                <a:spcPct val="120000"/>
              </a:lnSpc>
              <a:buFont typeface="Arial"/>
              <a:buNone/>
            </a:pPr>
            <a:r>
              <a:rPr lang="en-US" sz="2400" dirty="0" smtClean="0">
                <a:solidFill>
                  <a:srgbClr val="262626"/>
                </a:solidFill>
              </a:rPr>
              <a:t>	Input from CAA Fair Use Task Force</a:t>
            </a:r>
          </a:p>
          <a:p>
            <a:pPr marL="0" indent="0">
              <a:lnSpc>
                <a:spcPct val="25000"/>
              </a:lnSpc>
              <a:buFont typeface="Arial"/>
              <a:buNone/>
            </a:pPr>
            <a:endParaRPr lang="en-US" sz="2400" dirty="0" smtClean="0">
              <a:solidFill>
                <a:srgbClr val="262626"/>
              </a:solidFill>
            </a:endParaRPr>
          </a:p>
          <a:p>
            <a:pPr marL="0" indent="0">
              <a:lnSpc>
                <a:spcPct val="120000"/>
              </a:lnSpc>
              <a:buFont typeface="Arial"/>
              <a:buNone/>
            </a:pPr>
            <a:r>
              <a:rPr lang="en-US" sz="2400" dirty="0">
                <a:solidFill>
                  <a:srgbClr val="262626"/>
                </a:solidFill>
              </a:rPr>
              <a:t>	</a:t>
            </a:r>
            <a:r>
              <a:rPr lang="en-US" sz="2400" dirty="0" smtClean="0">
                <a:solidFill>
                  <a:srgbClr val="262626"/>
                </a:solidFill>
              </a:rPr>
              <a:t>Review by Legal Advisory Committee</a:t>
            </a:r>
          </a:p>
          <a:p>
            <a:pPr marL="0" indent="0">
              <a:lnSpc>
                <a:spcPct val="25000"/>
              </a:lnSpc>
              <a:buFont typeface="Arial"/>
              <a:buNone/>
            </a:pPr>
            <a:endParaRPr lang="en-US" sz="2400" dirty="0">
              <a:solidFill>
                <a:srgbClr val="262626"/>
              </a:solidFill>
            </a:endParaRPr>
          </a:p>
        </p:txBody>
      </p:sp>
      <p:cxnSp>
        <p:nvCxnSpPr>
          <p:cNvPr id="11" name="Straight Connector 10"/>
          <p:cNvCxnSpPr/>
          <p:nvPr/>
        </p:nvCxnSpPr>
        <p:spPr>
          <a:xfrm>
            <a:off x="1157816" y="3304542"/>
            <a:ext cx="2914651" cy="0"/>
          </a:xfrm>
          <a:prstGeom prst="line">
            <a:avLst/>
          </a:prstGeom>
          <a:ln>
            <a:solidFill>
              <a:srgbClr val="79B9CE"/>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157816" y="4008121"/>
            <a:ext cx="3947584" cy="0"/>
          </a:xfrm>
          <a:prstGeom prst="line">
            <a:avLst/>
          </a:prstGeom>
          <a:ln>
            <a:solidFill>
              <a:srgbClr val="79B9CE"/>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157816" y="4668521"/>
            <a:ext cx="5107517" cy="0"/>
          </a:xfrm>
          <a:prstGeom prst="line">
            <a:avLst/>
          </a:prstGeom>
          <a:ln>
            <a:solidFill>
              <a:srgbClr val="79B9CE"/>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157816" y="5341621"/>
            <a:ext cx="4328584" cy="0"/>
          </a:xfrm>
          <a:prstGeom prst="line">
            <a:avLst/>
          </a:prstGeom>
          <a:ln>
            <a:solidFill>
              <a:srgbClr val="79B9CE"/>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157816" y="6033771"/>
            <a:ext cx="4540251" cy="0"/>
          </a:xfrm>
          <a:prstGeom prst="line">
            <a:avLst/>
          </a:prstGeom>
          <a:ln>
            <a:solidFill>
              <a:srgbClr val="79B9CE"/>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5" name="Rectangle 4"/>
          <p:cNvSpPr/>
          <p:nvPr/>
        </p:nvSpPr>
        <p:spPr>
          <a:xfrm>
            <a:off x="521079" y="1473867"/>
            <a:ext cx="8211441" cy="723900"/>
          </a:xfrm>
          <a:prstGeom prst="rect">
            <a:avLst/>
          </a:prstGeom>
          <a:solidFill>
            <a:srgbClr val="8CB8D0"/>
          </a:solidFill>
          <a:ln>
            <a:solidFill>
              <a:srgbClr val="8CB8D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dirty="0">
              <a:solidFill>
                <a:schemeClr val="bg1"/>
              </a:solidFill>
            </a:endParaRPr>
          </a:p>
        </p:txBody>
      </p:sp>
      <p:sp>
        <p:nvSpPr>
          <p:cNvPr id="11" name="TextBox 10"/>
          <p:cNvSpPr txBox="1"/>
          <p:nvPr/>
        </p:nvSpPr>
        <p:spPr>
          <a:xfrm>
            <a:off x="3382432" y="1474534"/>
            <a:ext cx="2865967" cy="707886"/>
          </a:xfrm>
          <a:prstGeom prst="rect">
            <a:avLst/>
          </a:prstGeom>
          <a:noFill/>
        </p:spPr>
        <p:txBody>
          <a:bodyPr wrap="square" rtlCol="0">
            <a:spAutoFit/>
          </a:bodyPr>
          <a:lstStyle/>
          <a:p>
            <a:r>
              <a:rPr lang="en-US" sz="4000" b="1" dirty="0" smtClean="0">
                <a:solidFill>
                  <a:srgbClr val="FFFFFF"/>
                </a:solidFill>
              </a:rPr>
              <a:t>SITUATIONS</a:t>
            </a:r>
            <a:endParaRPr lang="en-US" sz="4000" b="1" dirty="0">
              <a:solidFill>
                <a:srgbClr val="FFFFFF"/>
              </a:solidFill>
            </a:endParaRPr>
          </a:p>
        </p:txBody>
      </p:sp>
      <p:sp>
        <p:nvSpPr>
          <p:cNvPr id="18" name="Rectangle 17"/>
          <p:cNvSpPr/>
          <p:nvPr/>
        </p:nvSpPr>
        <p:spPr>
          <a:xfrm>
            <a:off x="521080" y="4204465"/>
            <a:ext cx="8236840" cy="591217"/>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smtClean="0">
                <a:solidFill>
                  <a:srgbClr val="404040"/>
                </a:solidFill>
              </a:rPr>
              <a:t>  Museum uses </a:t>
            </a:r>
            <a:endParaRPr lang="en-US" sz="3200" b="1" dirty="0">
              <a:solidFill>
                <a:srgbClr val="404040"/>
              </a:solidFill>
            </a:endParaRPr>
          </a:p>
        </p:txBody>
      </p:sp>
      <p:sp>
        <p:nvSpPr>
          <p:cNvPr id="19" name="Rectangle 18"/>
          <p:cNvSpPr/>
          <p:nvPr/>
        </p:nvSpPr>
        <p:spPr>
          <a:xfrm>
            <a:off x="521080" y="2571750"/>
            <a:ext cx="8211441" cy="591217"/>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smtClean="0">
                <a:solidFill>
                  <a:schemeClr val="tx1">
                    <a:lumMod val="75000"/>
                    <a:lumOff val="25000"/>
                  </a:schemeClr>
                </a:solidFill>
              </a:rPr>
              <a:t>  Writing about art</a:t>
            </a:r>
            <a:endParaRPr lang="en-US" sz="3200" b="1" dirty="0">
              <a:solidFill>
                <a:schemeClr val="tx1">
                  <a:lumMod val="75000"/>
                  <a:lumOff val="25000"/>
                </a:schemeClr>
              </a:solidFill>
            </a:endParaRPr>
          </a:p>
        </p:txBody>
      </p:sp>
      <p:sp>
        <p:nvSpPr>
          <p:cNvPr id="20" name="Rectangle 19"/>
          <p:cNvSpPr/>
          <p:nvPr/>
        </p:nvSpPr>
        <p:spPr>
          <a:xfrm>
            <a:off x="495680" y="4991865"/>
            <a:ext cx="8236840" cy="591217"/>
          </a:xfrm>
          <a:prstGeom prst="rect">
            <a:avLst/>
          </a:prstGeom>
          <a:solidFill>
            <a:srgbClr val="8CB8D0"/>
          </a:solidFill>
          <a:ln>
            <a:solidFill>
              <a:srgbClr val="8CB8D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smtClean="0">
                <a:solidFill>
                  <a:srgbClr val="FFFFFF"/>
                </a:solidFill>
              </a:rPr>
              <a:t>  Making art</a:t>
            </a:r>
            <a:endParaRPr lang="en-US" sz="3200" b="1" dirty="0">
              <a:solidFill>
                <a:srgbClr val="FFFFFF"/>
              </a:solidFill>
            </a:endParaRPr>
          </a:p>
        </p:txBody>
      </p:sp>
      <p:sp>
        <p:nvSpPr>
          <p:cNvPr id="21" name="Rectangle 20"/>
          <p:cNvSpPr/>
          <p:nvPr/>
        </p:nvSpPr>
        <p:spPr>
          <a:xfrm>
            <a:off x="495681" y="5823715"/>
            <a:ext cx="8236840" cy="584868"/>
          </a:xfrm>
          <a:prstGeom prst="rect">
            <a:avLst/>
          </a:prstGeom>
          <a:solidFill>
            <a:srgbClr val="D9D9D9"/>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smtClean="0">
                <a:solidFill>
                  <a:srgbClr val="404040"/>
                </a:solidFill>
              </a:rPr>
              <a:t>  Archives online</a:t>
            </a:r>
            <a:endParaRPr lang="en-US" sz="3200" b="1" dirty="0">
              <a:solidFill>
                <a:srgbClr val="404040"/>
              </a:solidFill>
            </a:endParaRPr>
          </a:p>
        </p:txBody>
      </p:sp>
      <p:sp>
        <p:nvSpPr>
          <p:cNvPr id="22" name="Rectangle 21"/>
          <p:cNvSpPr/>
          <p:nvPr/>
        </p:nvSpPr>
        <p:spPr>
          <a:xfrm>
            <a:off x="521080" y="3384550"/>
            <a:ext cx="8211441" cy="591217"/>
          </a:xfrm>
          <a:prstGeom prst="rect">
            <a:avLst/>
          </a:prstGeom>
          <a:solidFill>
            <a:srgbClr val="8CB8D0"/>
          </a:solidFill>
          <a:ln>
            <a:solidFill>
              <a:srgbClr val="8CB8D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smtClean="0">
                <a:solidFill>
                  <a:schemeClr val="bg1"/>
                </a:solidFill>
              </a:rPr>
              <a:t>  Teaching about art</a:t>
            </a:r>
            <a:endParaRPr lang="en-US" sz="3200"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21079" y="1473867"/>
            <a:ext cx="8211441" cy="723900"/>
          </a:xfrm>
          <a:prstGeom prst="rect">
            <a:avLst/>
          </a:prstGeom>
          <a:solidFill>
            <a:srgbClr val="D9D9D9"/>
          </a:solidFill>
          <a:ln>
            <a:solidFill>
              <a:srgbClr val="D9D9D9"/>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spcBef>
                <a:spcPct val="0"/>
              </a:spcBef>
              <a:defRPr/>
            </a:pPr>
            <a:r>
              <a:rPr lang="en-US" sz="4000" b="1" dirty="0" smtClean="0">
                <a:solidFill>
                  <a:srgbClr val="404040"/>
                </a:solidFill>
                <a:latin typeface="+mj-lt"/>
                <a:ea typeface="MS PGothic" charset="0"/>
                <a:cs typeface="DIN Alternate Bold"/>
              </a:rPr>
              <a:t>FOR EACH SITUATION IN THE CODE:</a:t>
            </a:r>
            <a:endParaRPr lang="en-US" sz="4000" b="1" dirty="0">
              <a:solidFill>
                <a:srgbClr val="404040"/>
              </a:solidFill>
              <a:latin typeface="+mj-lt"/>
              <a:ea typeface="MS PGothic" charset="0"/>
              <a:cs typeface="DIN Alternate Bold"/>
            </a:endParaRPr>
          </a:p>
        </p:txBody>
      </p:sp>
      <p:sp>
        <p:nvSpPr>
          <p:cNvPr id="10" name="Down Arrow 9"/>
          <p:cNvSpPr/>
          <p:nvPr/>
        </p:nvSpPr>
        <p:spPr>
          <a:xfrm>
            <a:off x="4284276" y="2395044"/>
            <a:ext cx="676169" cy="3958574"/>
          </a:xfrm>
          <a:prstGeom prst="downArrow">
            <a:avLst/>
          </a:prstGeom>
          <a:solidFill>
            <a:srgbClr val="2B98A3"/>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6" name="Isosceles Triangle 5"/>
          <p:cNvSpPr/>
          <p:nvPr/>
        </p:nvSpPr>
        <p:spPr>
          <a:xfrm rot="10800000">
            <a:off x="852431" y="2395044"/>
            <a:ext cx="7539860" cy="4462956"/>
          </a:xfrm>
          <a:prstGeom prst="triangle">
            <a:avLst/>
          </a:prstGeom>
          <a:solidFill>
            <a:srgbClr val="79B9CE">
              <a:alpha val="6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9" name="TextBox 8"/>
          <p:cNvSpPr txBox="1"/>
          <p:nvPr/>
        </p:nvSpPr>
        <p:spPr>
          <a:xfrm>
            <a:off x="1889464" y="2578976"/>
            <a:ext cx="5459895" cy="2662780"/>
          </a:xfrm>
          <a:prstGeom prst="rect">
            <a:avLst/>
          </a:prstGeom>
          <a:noFill/>
          <a:ln>
            <a:noFill/>
          </a:ln>
        </p:spPr>
        <p:txBody>
          <a:bodyPr wrap="square" rtlCol="0">
            <a:spAutoFit/>
          </a:bodyPr>
          <a:lstStyle/>
          <a:p>
            <a:pPr algn="ctr" eaLnBrk="1" hangingPunct="1">
              <a:lnSpc>
                <a:spcPct val="90000"/>
              </a:lnSpc>
              <a:spcAft>
                <a:spcPts val="2850"/>
              </a:spcAft>
              <a:defRPr/>
            </a:pPr>
            <a:r>
              <a:rPr lang="en-US" sz="4400" b="1" dirty="0" smtClean="0">
                <a:solidFill>
                  <a:schemeClr val="bg1">
                    <a:lumMod val="95000"/>
                  </a:schemeClr>
                </a:solidFill>
                <a:effectLst>
                  <a:outerShdw blurRad="38100" dist="38100" dir="2700000" algn="tl">
                    <a:srgbClr val="000000">
                      <a:alpha val="43137"/>
                    </a:srgbClr>
                  </a:outerShdw>
                </a:effectLst>
                <a:latin typeface="+mj-lt"/>
                <a:cs typeface="Baskerville SemiBold"/>
              </a:rPr>
              <a:t>Description</a:t>
            </a:r>
          </a:p>
          <a:p>
            <a:pPr algn="ctr" eaLnBrk="1" hangingPunct="1">
              <a:lnSpc>
                <a:spcPct val="90000"/>
              </a:lnSpc>
              <a:spcAft>
                <a:spcPts val="2850"/>
              </a:spcAft>
              <a:defRPr/>
            </a:pPr>
            <a:r>
              <a:rPr lang="en-US" sz="4400" b="1" dirty="0" smtClean="0">
                <a:solidFill>
                  <a:schemeClr val="bg1">
                    <a:lumMod val="95000"/>
                  </a:schemeClr>
                </a:solidFill>
                <a:effectLst>
                  <a:outerShdw blurRad="38100" dist="38100" dir="2700000" algn="tl">
                    <a:srgbClr val="000000">
                      <a:alpha val="43137"/>
                    </a:srgbClr>
                  </a:outerShdw>
                </a:effectLst>
                <a:latin typeface="+mj-lt"/>
              </a:rPr>
              <a:t>Principle</a:t>
            </a:r>
          </a:p>
          <a:p>
            <a:pPr algn="ctr" eaLnBrk="1" hangingPunct="1">
              <a:lnSpc>
                <a:spcPct val="90000"/>
              </a:lnSpc>
              <a:spcAft>
                <a:spcPts val="2850"/>
              </a:spcAft>
              <a:defRPr/>
            </a:pPr>
            <a:r>
              <a:rPr lang="en-US" sz="4400" b="1" dirty="0" smtClean="0">
                <a:solidFill>
                  <a:schemeClr val="bg1">
                    <a:lumMod val="95000"/>
                  </a:schemeClr>
                </a:solidFill>
                <a:effectLst>
                  <a:outerShdw blurRad="38100" dist="38100" dir="2700000" algn="tl">
                    <a:srgbClr val="000000">
                      <a:alpha val="43137"/>
                    </a:srgbClr>
                  </a:outerShdw>
                </a:effectLst>
                <a:latin typeface="+mj-lt"/>
              </a:rPr>
              <a:t>Limitations</a:t>
            </a:r>
            <a:r>
              <a:rPr lang="en-US" sz="4400" b="1" dirty="0" smtClean="0">
                <a:solidFill>
                  <a:schemeClr val="bg1"/>
                </a:solidFill>
                <a:latin typeface="Franklin Gothic Book" charset="0"/>
              </a:rPr>
              <a:t> </a:t>
            </a:r>
            <a:endParaRPr lang="en-US" sz="4400" b="1" dirty="0">
              <a:solidFill>
                <a:schemeClr val="bg1"/>
              </a:solidFill>
              <a:latin typeface="Franklin Gothic Book" charset="0"/>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21080" y="2551564"/>
            <a:ext cx="8211439" cy="4065136"/>
          </a:xfrm>
          <a:prstGeom prst="rect">
            <a:avLst/>
          </a:prstGeom>
          <a:solidFill>
            <a:srgbClr val="D9D9D9"/>
          </a:solidFill>
          <a:ln>
            <a:noFill/>
          </a:ln>
        </p:spPr>
        <p:txBody>
          <a:bodyPr wrap="square">
            <a:spAutoFit/>
          </a:bodyPr>
          <a:lstStyle/>
          <a:p>
            <a:pPr algn="l">
              <a:lnSpc>
                <a:spcPct val="150000"/>
              </a:lnSpc>
            </a:pPr>
            <a:endParaRPr lang="en-US" sz="2900" dirty="0" smtClean="0">
              <a:solidFill>
                <a:schemeClr val="bg1"/>
              </a:solidFill>
              <a:latin typeface="+mj-lt"/>
              <a:cs typeface="Baskerville SemiBold"/>
            </a:endParaRPr>
          </a:p>
        </p:txBody>
      </p:sp>
      <p:sp>
        <p:nvSpPr>
          <p:cNvPr id="10" name="Rectangle 9"/>
          <p:cNvSpPr/>
          <p:nvPr/>
        </p:nvSpPr>
        <p:spPr>
          <a:xfrm>
            <a:off x="521078" y="2716664"/>
            <a:ext cx="8211441" cy="3467103"/>
          </a:xfrm>
          <a:prstGeom prst="rect">
            <a:avLst/>
          </a:prstGeom>
        </p:spPr>
        <p:txBody>
          <a:bodyPr wrap="square">
            <a:spAutoFit/>
          </a:bodyPr>
          <a:lstStyle/>
          <a:p>
            <a:pPr algn="ctr">
              <a:lnSpc>
                <a:spcPct val="130000"/>
              </a:lnSpc>
            </a:pPr>
            <a:r>
              <a:rPr lang="en-US" sz="3400" dirty="0" smtClean="0">
                <a:solidFill>
                  <a:schemeClr val="tx1">
                    <a:lumMod val="75000"/>
                    <a:lumOff val="25000"/>
                  </a:schemeClr>
                </a:solidFill>
                <a:cs typeface="Baskerville SemiBold"/>
              </a:rPr>
              <a:t>Use the Code</a:t>
            </a:r>
          </a:p>
          <a:p>
            <a:pPr algn="ctr">
              <a:lnSpc>
                <a:spcPct val="130000"/>
              </a:lnSpc>
            </a:pPr>
            <a:r>
              <a:rPr lang="en-US" sz="3400" dirty="0" smtClean="0">
                <a:solidFill>
                  <a:schemeClr val="tx1">
                    <a:lumMod val="75000"/>
                    <a:lumOff val="25000"/>
                  </a:schemeClr>
                </a:solidFill>
                <a:cs typeface="Baskerville SemiBold"/>
              </a:rPr>
              <a:t>Tell a colleague</a:t>
            </a:r>
          </a:p>
          <a:p>
            <a:pPr algn="ctr">
              <a:lnSpc>
                <a:spcPct val="130000"/>
              </a:lnSpc>
            </a:pPr>
            <a:r>
              <a:rPr lang="en-US" sz="3400" dirty="0" smtClean="0">
                <a:solidFill>
                  <a:schemeClr val="tx1">
                    <a:lumMod val="75000"/>
                    <a:lumOff val="25000"/>
                  </a:schemeClr>
                </a:solidFill>
                <a:cs typeface="Baskerville SemiBold"/>
              </a:rPr>
              <a:t>Tell a student</a:t>
            </a:r>
          </a:p>
          <a:p>
            <a:pPr algn="ctr">
              <a:lnSpc>
                <a:spcPct val="130000"/>
              </a:lnSpc>
            </a:pPr>
            <a:r>
              <a:rPr lang="en-US" sz="3400" dirty="0" smtClean="0">
                <a:solidFill>
                  <a:schemeClr val="tx1">
                    <a:lumMod val="75000"/>
                    <a:lumOff val="25000"/>
                  </a:schemeClr>
                </a:solidFill>
                <a:cs typeface="Baskerville SemiBold"/>
              </a:rPr>
              <a:t>Tell a publisher</a:t>
            </a:r>
          </a:p>
          <a:p>
            <a:pPr algn="ctr">
              <a:lnSpc>
                <a:spcPct val="130000"/>
              </a:lnSpc>
            </a:pPr>
            <a:r>
              <a:rPr lang="en-US" sz="3400" dirty="0" smtClean="0">
                <a:solidFill>
                  <a:schemeClr val="tx1">
                    <a:lumMod val="75000"/>
                    <a:lumOff val="25000"/>
                  </a:schemeClr>
                </a:solidFill>
                <a:cs typeface="Baskerville SemiBold"/>
              </a:rPr>
              <a:t>Find an endorser</a:t>
            </a:r>
            <a:endParaRPr lang="en-US" sz="3400" dirty="0">
              <a:solidFill>
                <a:schemeClr val="tx1">
                  <a:lumMod val="75000"/>
                  <a:lumOff val="25000"/>
                </a:schemeClr>
              </a:solidFill>
              <a:cs typeface="Baskerville SemiBold"/>
            </a:endParaRPr>
          </a:p>
        </p:txBody>
      </p:sp>
      <p:sp>
        <p:nvSpPr>
          <p:cNvPr id="7" name="Rectangle 6"/>
          <p:cNvSpPr/>
          <p:nvPr/>
        </p:nvSpPr>
        <p:spPr>
          <a:xfrm>
            <a:off x="521079" y="1473867"/>
            <a:ext cx="8211441" cy="723900"/>
          </a:xfrm>
          <a:prstGeom prst="rect">
            <a:avLst/>
          </a:prstGeom>
          <a:solidFill>
            <a:srgbClr val="C6519A"/>
          </a:solidFill>
          <a:ln>
            <a:solidFill>
              <a:srgbClr val="C6519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dirty="0">
              <a:solidFill>
                <a:schemeClr val="bg1"/>
              </a:solidFill>
            </a:endParaRPr>
          </a:p>
        </p:txBody>
      </p:sp>
      <p:sp>
        <p:nvSpPr>
          <p:cNvPr id="8" name="TextBox 7"/>
          <p:cNvSpPr txBox="1"/>
          <p:nvPr/>
        </p:nvSpPr>
        <p:spPr>
          <a:xfrm>
            <a:off x="2425698" y="1451781"/>
            <a:ext cx="4394202" cy="707886"/>
          </a:xfrm>
          <a:prstGeom prst="rect">
            <a:avLst/>
          </a:prstGeom>
          <a:noFill/>
        </p:spPr>
        <p:txBody>
          <a:bodyPr wrap="square" rtlCol="0">
            <a:spAutoFit/>
          </a:bodyPr>
          <a:lstStyle/>
          <a:p>
            <a:r>
              <a:rPr lang="en-US" sz="4000" b="1" dirty="0" smtClean="0">
                <a:solidFill>
                  <a:schemeClr val="bg1"/>
                </a:solidFill>
              </a:rPr>
              <a:t>WHAT YOU CAN DO</a:t>
            </a:r>
            <a:endParaRPr lang="en-US" sz="4000" b="1" dirty="0">
              <a:solidFill>
                <a:schemeClr val="bg1"/>
              </a:solidFill>
            </a:endParaRPr>
          </a:p>
        </p:txBody>
      </p:sp>
      <p:sp>
        <p:nvSpPr>
          <p:cNvPr id="2" name="Rectangle 1"/>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cxnSp>
        <p:nvCxnSpPr>
          <p:cNvPr id="11" name="Straight Connector 10"/>
          <p:cNvCxnSpPr/>
          <p:nvPr/>
        </p:nvCxnSpPr>
        <p:spPr>
          <a:xfrm>
            <a:off x="521078" y="3456942"/>
            <a:ext cx="8211442" cy="0"/>
          </a:xfrm>
          <a:prstGeom prst="line">
            <a:avLst/>
          </a:prstGeom>
          <a:ln>
            <a:solidFill>
              <a:srgbClr val="79B9CE"/>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21078" y="4193542"/>
            <a:ext cx="8211442" cy="0"/>
          </a:xfrm>
          <a:prstGeom prst="line">
            <a:avLst/>
          </a:prstGeom>
          <a:ln>
            <a:solidFill>
              <a:srgbClr val="79B9CE"/>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21077" y="4866642"/>
            <a:ext cx="8211442" cy="0"/>
          </a:xfrm>
          <a:prstGeom prst="line">
            <a:avLst/>
          </a:prstGeom>
          <a:ln>
            <a:solidFill>
              <a:srgbClr val="79B9CE"/>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21080" y="5527042"/>
            <a:ext cx="8211442" cy="0"/>
          </a:xfrm>
          <a:prstGeom prst="line">
            <a:avLst/>
          </a:prstGeom>
          <a:ln>
            <a:solidFill>
              <a:srgbClr val="79B9CE"/>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21077" y="6160909"/>
            <a:ext cx="8211442" cy="0"/>
          </a:xfrm>
          <a:prstGeom prst="line">
            <a:avLst/>
          </a:prstGeom>
          <a:ln>
            <a:solidFill>
              <a:srgbClr val="79B9CE"/>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21079" y="1473867"/>
            <a:ext cx="8211441" cy="723900"/>
          </a:xfrm>
          <a:prstGeom prst="rect">
            <a:avLst/>
          </a:prstGeom>
          <a:solidFill>
            <a:srgbClr val="8CB8D0"/>
          </a:solidFill>
          <a:ln>
            <a:solidFill>
              <a:srgbClr val="8CB8D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dirty="0">
              <a:solidFill>
                <a:schemeClr val="bg1"/>
              </a:solidFill>
            </a:endParaRPr>
          </a:p>
        </p:txBody>
      </p:sp>
      <p:sp>
        <p:nvSpPr>
          <p:cNvPr id="12" name="TextBox 11"/>
          <p:cNvSpPr txBox="1"/>
          <p:nvPr/>
        </p:nvSpPr>
        <p:spPr>
          <a:xfrm>
            <a:off x="2158998" y="1448467"/>
            <a:ext cx="4927602" cy="707886"/>
          </a:xfrm>
          <a:prstGeom prst="rect">
            <a:avLst/>
          </a:prstGeom>
          <a:noFill/>
        </p:spPr>
        <p:txBody>
          <a:bodyPr wrap="square" rtlCol="0">
            <a:spAutoFit/>
          </a:bodyPr>
          <a:lstStyle/>
          <a:p>
            <a:r>
              <a:rPr lang="en-US" sz="4000" b="1" dirty="0" smtClean="0">
                <a:solidFill>
                  <a:schemeClr val="bg1"/>
                </a:solidFill>
              </a:rPr>
              <a:t>MORE INFORMATION:</a:t>
            </a:r>
            <a:endParaRPr lang="en-US" sz="4000" b="1" dirty="0">
              <a:solidFill>
                <a:schemeClr val="bg1"/>
              </a:solidFill>
            </a:endParaRPr>
          </a:p>
        </p:txBody>
      </p:sp>
      <p:sp>
        <p:nvSpPr>
          <p:cNvPr id="2" name="Rectangle 1"/>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5" name="Oval 4"/>
          <p:cNvSpPr/>
          <p:nvPr/>
        </p:nvSpPr>
        <p:spPr>
          <a:xfrm>
            <a:off x="2505841" y="2356171"/>
            <a:ext cx="4248807" cy="4265346"/>
          </a:xfrm>
          <a:prstGeom prst="ellipse">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bg1">
                  <a:lumMod val="95000"/>
                </a:schemeClr>
              </a:solidFill>
              <a:latin typeface="DIN Alternate Bold"/>
              <a:cs typeface="DIN Alternate Bold"/>
              <a:sym typeface="Helvetica" charset="0"/>
            </a:endParaRPr>
          </a:p>
          <a:p>
            <a:pPr algn="ctr"/>
            <a:r>
              <a:rPr lang="en-US" dirty="0" smtClean="0">
                <a:solidFill>
                  <a:schemeClr val="bg1">
                    <a:lumMod val="95000"/>
                  </a:schemeClr>
                </a:solidFill>
                <a:latin typeface="DIN Alternate Bold"/>
                <a:cs typeface="DIN Alternate Bold"/>
                <a:sym typeface="Helvetica" charset="0"/>
              </a:rPr>
              <a:t> </a:t>
            </a:r>
          </a:p>
          <a:p>
            <a:pPr algn="ctr"/>
            <a:endParaRPr lang="en-US" dirty="0" smtClean="0">
              <a:solidFill>
                <a:schemeClr val="bg1">
                  <a:lumMod val="95000"/>
                </a:schemeClr>
              </a:solidFill>
              <a:latin typeface="DIN Alternate Bold"/>
              <a:cs typeface="DIN Alternate Bold"/>
              <a:sym typeface="Helvetica" charset="0"/>
            </a:endParaRPr>
          </a:p>
          <a:p>
            <a:pPr algn="ctr"/>
            <a:endParaRPr lang="en-US" dirty="0" smtClean="0">
              <a:solidFill>
                <a:schemeClr val="bg1">
                  <a:lumMod val="95000"/>
                </a:schemeClr>
              </a:solidFill>
              <a:latin typeface="DIN Alternate Bold"/>
              <a:cs typeface="DIN Alternate Bold"/>
              <a:sym typeface="Helvetica" charset="0"/>
            </a:endParaRPr>
          </a:p>
          <a:p>
            <a:pPr algn="ctr"/>
            <a:endParaRPr lang="en-US" dirty="0" smtClean="0">
              <a:solidFill>
                <a:schemeClr val="bg1">
                  <a:lumMod val="95000"/>
                </a:schemeClr>
              </a:solidFill>
              <a:latin typeface="DIN Alternate Bold"/>
              <a:cs typeface="DIN Alternate Bold"/>
              <a:sym typeface="Helvetica" charset="0"/>
            </a:endParaRPr>
          </a:p>
          <a:p>
            <a:pPr algn="ctr"/>
            <a:endParaRPr lang="en-US" dirty="0" smtClean="0">
              <a:solidFill>
                <a:schemeClr val="bg1">
                  <a:lumMod val="95000"/>
                </a:schemeClr>
              </a:solidFill>
              <a:latin typeface="DIN Alternate Bold"/>
              <a:cs typeface="DIN Alternate Bold"/>
              <a:sym typeface="Helvetica" charset="0"/>
            </a:endParaRPr>
          </a:p>
          <a:p>
            <a:pPr algn="ctr"/>
            <a:endParaRPr lang="en-US" dirty="0" smtClean="0">
              <a:solidFill>
                <a:schemeClr val="bg1">
                  <a:lumMod val="95000"/>
                </a:schemeClr>
              </a:solidFill>
              <a:latin typeface="DIN Alternate Bold"/>
              <a:cs typeface="DIN Alternate Bold"/>
              <a:sym typeface="Helvetica" charset="0"/>
            </a:endParaRPr>
          </a:p>
        </p:txBody>
      </p:sp>
      <p:sp>
        <p:nvSpPr>
          <p:cNvPr id="8" name="TextBox 7"/>
          <p:cNvSpPr txBox="1"/>
          <p:nvPr/>
        </p:nvSpPr>
        <p:spPr>
          <a:xfrm>
            <a:off x="1205187" y="3313776"/>
            <a:ext cx="6732313" cy="707886"/>
          </a:xfrm>
          <a:prstGeom prst="rect">
            <a:avLst/>
          </a:prstGeom>
          <a:noFill/>
        </p:spPr>
        <p:txBody>
          <a:bodyPr wrap="square" rtlCol="0">
            <a:spAutoFit/>
          </a:bodyPr>
          <a:lstStyle/>
          <a:p>
            <a:pPr algn="ctr"/>
            <a:r>
              <a:rPr lang="en-US" sz="4000" b="1" dirty="0" smtClean="0">
                <a:solidFill>
                  <a:srgbClr val="404040"/>
                </a:solidFill>
              </a:rPr>
              <a:t>THE CODES AND MUCH MORE</a:t>
            </a:r>
            <a:endParaRPr lang="en-US" sz="4000" b="1" dirty="0">
              <a:solidFill>
                <a:srgbClr val="404040"/>
              </a:solidFill>
            </a:endParaRPr>
          </a:p>
        </p:txBody>
      </p:sp>
      <p:sp>
        <p:nvSpPr>
          <p:cNvPr id="9" name="TextBox 8"/>
          <p:cNvSpPr txBox="1"/>
          <p:nvPr/>
        </p:nvSpPr>
        <p:spPr>
          <a:xfrm>
            <a:off x="2505841" y="4257128"/>
            <a:ext cx="4248807" cy="369332"/>
          </a:xfrm>
          <a:prstGeom prst="rect">
            <a:avLst/>
          </a:prstGeom>
          <a:noFill/>
        </p:spPr>
        <p:txBody>
          <a:bodyPr wrap="square" rtlCol="0">
            <a:spAutoFit/>
          </a:bodyPr>
          <a:lstStyle/>
          <a:p>
            <a:pPr algn="ctr"/>
            <a:r>
              <a:rPr lang="en-US" dirty="0" smtClean="0">
                <a:solidFill>
                  <a:srgbClr val="404040"/>
                </a:solidFill>
              </a:rPr>
              <a:t>( VIDEOS!  PRESENTATIONS!  FAQS! )</a:t>
            </a:r>
            <a:endParaRPr lang="en-US" dirty="0">
              <a:solidFill>
                <a:srgbClr val="404040"/>
              </a:solidFill>
            </a:endParaRPr>
          </a:p>
        </p:txBody>
      </p:sp>
      <p:sp>
        <p:nvSpPr>
          <p:cNvPr id="11" name="TextBox 10"/>
          <p:cNvSpPr txBox="1"/>
          <p:nvPr/>
        </p:nvSpPr>
        <p:spPr>
          <a:xfrm>
            <a:off x="2505841" y="4821183"/>
            <a:ext cx="4248807" cy="954107"/>
          </a:xfrm>
          <a:prstGeom prst="rect">
            <a:avLst/>
          </a:prstGeom>
          <a:noFill/>
        </p:spPr>
        <p:txBody>
          <a:bodyPr wrap="square" rtlCol="0">
            <a:spAutoFit/>
          </a:bodyPr>
          <a:lstStyle/>
          <a:p>
            <a:pPr algn="ctr"/>
            <a:r>
              <a:rPr lang="en-US" sz="2800" dirty="0" smtClean="0">
                <a:solidFill>
                  <a:schemeClr val="tx1">
                    <a:lumMod val="75000"/>
                    <a:lumOff val="25000"/>
                  </a:schemeClr>
                </a:solidFill>
              </a:rPr>
              <a:t>cmsimpact.org/fair-use</a:t>
            </a:r>
          </a:p>
          <a:p>
            <a:pPr algn="ctr"/>
            <a:r>
              <a:rPr lang="en-US" sz="2800" dirty="0" smtClean="0">
                <a:solidFill>
                  <a:schemeClr val="tx1">
                    <a:lumMod val="75000"/>
                    <a:lumOff val="25000"/>
                  </a:schemeClr>
                </a:solidFill>
              </a:rPr>
              <a:t>collegeart.org/fair-use</a:t>
            </a:r>
            <a:endParaRPr lang="en-US" sz="2800" dirty="0">
              <a:solidFill>
                <a:schemeClr val="tx1">
                  <a:lumMod val="75000"/>
                  <a:lumOff val="2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0496" y="1293648"/>
            <a:ext cx="3530892" cy="529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505841" y="2356171"/>
            <a:ext cx="4248807" cy="4265346"/>
          </a:xfrm>
          <a:prstGeom prst="ellipse">
            <a:avLst/>
          </a:prstGeom>
          <a:solidFill>
            <a:srgbClr val="8CB8D0"/>
          </a:solidFill>
          <a:ln>
            <a:solidFill>
              <a:srgbClr val="8CB8D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bg1">
                  <a:lumMod val="95000"/>
                </a:schemeClr>
              </a:solidFill>
              <a:latin typeface="DIN Alternate Bold"/>
              <a:cs typeface="DIN Alternate Bold"/>
              <a:sym typeface="Helvetica" charset="0"/>
            </a:endParaRPr>
          </a:p>
          <a:p>
            <a:pPr algn="ctr"/>
            <a:r>
              <a:rPr lang="en-US" dirty="0" smtClean="0">
                <a:solidFill>
                  <a:schemeClr val="bg1">
                    <a:lumMod val="95000"/>
                  </a:schemeClr>
                </a:solidFill>
                <a:latin typeface="DIN Alternate Bold"/>
                <a:cs typeface="DIN Alternate Bold"/>
                <a:sym typeface="Helvetica" charset="0"/>
              </a:rPr>
              <a:t> </a:t>
            </a:r>
          </a:p>
          <a:p>
            <a:pPr algn="ctr"/>
            <a:endParaRPr lang="en-US" dirty="0" smtClean="0">
              <a:solidFill>
                <a:schemeClr val="bg1">
                  <a:lumMod val="95000"/>
                </a:schemeClr>
              </a:solidFill>
              <a:latin typeface="DIN Alternate Bold"/>
              <a:cs typeface="DIN Alternate Bold"/>
              <a:sym typeface="Helvetica" charset="0"/>
            </a:endParaRPr>
          </a:p>
          <a:p>
            <a:pPr algn="ctr"/>
            <a:endParaRPr lang="en-US" dirty="0" smtClean="0">
              <a:solidFill>
                <a:schemeClr val="bg1">
                  <a:lumMod val="95000"/>
                </a:schemeClr>
              </a:solidFill>
              <a:latin typeface="DIN Alternate Bold"/>
              <a:cs typeface="DIN Alternate Bold"/>
              <a:sym typeface="Helvetica" charset="0"/>
            </a:endParaRPr>
          </a:p>
          <a:p>
            <a:pPr algn="ctr"/>
            <a:endParaRPr lang="en-US" dirty="0" smtClean="0">
              <a:solidFill>
                <a:schemeClr val="bg1">
                  <a:lumMod val="95000"/>
                </a:schemeClr>
              </a:solidFill>
              <a:latin typeface="DIN Alternate Bold"/>
              <a:cs typeface="DIN Alternate Bold"/>
              <a:sym typeface="Helvetica" charset="0"/>
            </a:endParaRPr>
          </a:p>
          <a:p>
            <a:pPr algn="ctr"/>
            <a:endParaRPr lang="en-US" dirty="0" smtClean="0">
              <a:solidFill>
                <a:schemeClr val="bg1">
                  <a:lumMod val="95000"/>
                </a:schemeClr>
              </a:solidFill>
              <a:latin typeface="DIN Alternate Bold"/>
              <a:cs typeface="DIN Alternate Bold"/>
              <a:sym typeface="Helvetica" charset="0"/>
            </a:endParaRPr>
          </a:p>
          <a:p>
            <a:pPr algn="ctr"/>
            <a:endParaRPr lang="en-US" dirty="0" smtClean="0">
              <a:solidFill>
                <a:schemeClr val="bg1">
                  <a:lumMod val="95000"/>
                </a:schemeClr>
              </a:solidFill>
              <a:latin typeface="DIN Alternate Bold"/>
              <a:cs typeface="DIN Alternate Bold"/>
              <a:sym typeface="Helvetica" charset="0"/>
            </a:endParaRPr>
          </a:p>
        </p:txBody>
      </p:sp>
      <p:sp>
        <p:nvSpPr>
          <p:cNvPr id="2" name="Rectangle 1"/>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6" name="Rectangle 5"/>
          <p:cNvSpPr/>
          <p:nvPr/>
        </p:nvSpPr>
        <p:spPr>
          <a:xfrm>
            <a:off x="521079" y="1473867"/>
            <a:ext cx="8211441" cy="723900"/>
          </a:xfrm>
          <a:prstGeom prst="rect">
            <a:avLst/>
          </a:prstGeom>
          <a:solidFill>
            <a:srgbClr val="B2D107"/>
          </a:solidFill>
          <a:ln>
            <a:solidFill>
              <a:srgbClr val="B2D10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dirty="0">
              <a:solidFill>
                <a:schemeClr val="bg1"/>
              </a:solidFill>
            </a:endParaRPr>
          </a:p>
        </p:txBody>
      </p:sp>
      <p:sp>
        <p:nvSpPr>
          <p:cNvPr id="7" name="TextBox 6"/>
          <p:cNvSpPr txBox="1"/>
          <p:nvPr/>
        </p:nvSpPr>
        <p:spPr>
          <a:xfrm>
            <a:off x="3505198" y="1445820"/>
            <a:ext cx="2133602" cy="707886"/>
          </a:xfrm>
          <a:prstGeom prst="rect">
            <a:avLst/>
          </a:prstGeom>
          <a:noFill/>
        </p:spPr>
        <p:txBody>
          <a:bodyPr wrap="square" rtlCol="0">
            <a:spAutoFit/>
          </a:bodyPr>
          <a:lstStyle/>
          <a:p>
            <a:r>
              <a:rPr lang="en-US" sz="4000" b="1" dirty="0" smtClean="0">
                <a:solidFill>
                  <a:schemeClr val="bg1"/>
                </a:solidFill>
              </a:rPr>
              <a:t>FAIR USE</a:t>
            </a:r>
            <a:endParaRPr lang="en-US" sz="4000" b="1" dirty="0">
              <a:solidFill>
                <a:schemeClr val="bg1"/>
              </a:solidFill>
            </a:endParaRPr>
          </a:p>
        </p:txBody>
      </p:sp>
      <p:sp>
        <p:nvSpPr>
          <p:cNvPr id="8" name="TextBox 7"/>
          <p:cNvSpPr txBox="1"/>
          <p:nvPr/>
        </p:nvSpPr>
        <p:spPr>
          <a:xfrm>
            <a:off x="2628900" y="3060700"/>
            <a:ext cx="3987800" cy="2851550"/>
          </a:xfrm>
          <a:prstGeom prst="rect">
            <a:avLst/>
          </a:prstGeom>
          <a:noFill/>
        </p:spPr>
        <p:txBody>
          <a:bodyPr wrap="square" rtlCol="0">
            <a:spAutoFit/>
          </a:bodyPr>
          <a:lstStyle/>
          <a:p>
            <a:pPr algn="ctr">
              <a:lnSpc>
                <a:spcPct val="90000"/>
              </a:lnSpc>
            </a:pPr>
            <a:r>
              <a:rPr lang="en-US" sz="6600" b="1" dirty="0" smtClean="0">
                <a:solidFill>
                  <a:schemeClr val="tx1">
                    <a:lumMod val="75000"/>
                    <a:lumOff val="25000"/>
                  </a:schemeClr>
                </a:solidFill>
              </a:rPr>
              <a:t>Practice</a:t>
            </a:r>
          </a:p>
          <a:p>
            <a:pPr algn="ctr">
              <a:lnSpc>
                <a:spcPct val="90000"/>
              </a:lnSpc>
            </a:pPr>
            <a:r>
              <a:rPr lang="en-US" sz="6600" b="1" dirty="0" smtClean="0">
                <a:solidFill>
                  <a:schemeClr val="tx1">
                    <a:lumMod val="75000"/>
                    <a:lumOff val="25000"/>
                  </a:schemeClr>
                </a:solidFill>
              </a:rPr>
              <a:t>Makes</a:t>
            </a:r>
          </a:p>
          <a:p>
            <a:pPr algn="ctr">
              <a:lnSpc>
                <a:spcPct val="90000"/>
              </a:lnSpc>
            </a:pPr>
            <a:r>
              <a:rPr lang="en-US" sz="6600" b="1" dirty="0" smtClean="0">
                <a:solidFill>
                  <a:schemeClr val="tx1">
                    <a:lumMod val="75000"/>
                    <a:lumOff val="25000"/>
                  </a:schemeClr>
                </a:solidFill>
              </a:rPr>
              <a:t>Practice</a:t>
            </a:r>
            <a:endParaRPr lang="en-US" sz="6600" b="1" dirty="0">
              <a:solidFill>
                <a:schemeClr val="tx1">
                  <a:lumMod val="75000"/>
                  <a:lumOff val="2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3" name="Rounded Rectangle 2"/>
          <p:cNvSpPr/>
          <p:nvPr/>
        </p:nvSpPr>
        <p:spPr>
          <a:xfrm>
            <a:off x="583324" y="2049517"/>
            <a:ext cx="8007132" cy="3281855"/>
          </a:xfrm>
          <a:prstGeom prst="roundRect">
            <a:avLst>
              <a:gd name="adj" fmla="val 50000"/>
            </a:avLst>
          </a:prstGeom>
          <a:solidFill>
            <a:srgbClr val="F2AF00"/>
          </a:solidFill>
          <a:ln>
            <a:solidFill>
              <a:srgbClr val="F2A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3600" dirty="0" smtClean="0">
                <a:solidFill>
                  <a:schemeClr val="bg1"/>
                </a:solidFill>
                <a:latin typeface="+mj-lt"/>
                <a:ea typeface="Helvetica Light" charset="0"/>
                <a:cs typeface="DIN Alternate Bold"/>
              </a:rPr>
              <a:t>Please feel free to share this </a:t>
            </a:r>
          </a:p>
          <a:p>
            <a:pPr algn="ctr">
              <a:spcAft>
                <a:spcPts val="1200"/>
              </a:spcAft>
              <a:defRPr/>
            </a:pPr>
            <a:r>
              <a:rPr lang="en-US" sz="3600" dirty="0" smtClean="0">
                <a:solidFill>
                  <a:schemeClr val="bg1"/>
                </a:solidFill>
                <a:latin typeface="+mj-lt"/>
                <a:ea typeface="Helvetica Light" charset="0"/>
                <a:cs typeface="DIN Alternate Bold"/>
              </a:rPr>
              <a:t>presentation in its entirety.</a:t>
            </a:r>
          </a:p>
          <a:p>
            <a:pPr algn="ctr">
              <a:defRPr/>
            </a:pPr>
            <a:r>
              <a:rPr lang="en-US" sz="3600" dirty="0" smtClean="0">
                <a:solidFill>
                  <a:schemeClr val="bg1"/>
                </a:solidFill>
                <a:latin typeface="+mj-lt"/>
                <a:ea typeface="Helvetica Light" charset="0"/>
                <a:cs typeface="DIN Alternate Bold"/>
              </a:rPr>
              <a:t>For excerpting, kindly employ</a:t>
            </a:r>
          </a:p>
          <a:p>
            <a:pPr algn="ctr">
              <a:defRPr/>
            </a:pPr>
            <a:r>
              <a:rPr lang="en-US" sz="3600" dirty="0" smtClean="0">
                <a:solidFill>
                  <a:schemeClr val="bg1"/>
                </a:solidFill>
                <a:latin typeface="+mj-lt"/>
                <a:ea typeface="Helvetica Light" charset="0"/>
                <a:cs typeface="DIN Alternate Bold"/>
              </a:rPr>
              <a:t>the principles of fair use.</a:t>
            </a:r>
            <a:endParaRPr lang="en-US" sz="3600" dirty="0" smtClean="0">
              <a:solidFill>
                <a:schemeClr val="bg1"/>
              </a:solidFill>
              <a:latin typeface="+mj-lt"/>
              <a:ea typeface="Franklin Gothic Book" charset="0"/>
              <a:cs typeface="DIN Alternate Bold"/>
            </a:endParaRPr>
          </a:p>
        </p:txBody>
      </p:sp>
      <p:cxnSp>
        <p:nvCxnSpPr>
          <p:cNvPr id="6" name="Straight Connector 5"/>
          <p:cNvCxnSpPr/>
          <p:nvPr/>
        </p:nvCxnSpPr>
        <p:spPr>
          <a:xfrm>
            <a:off x="1003678" y="3698242"/>
            <a:ext cx="7200522" cy="0"/>
          </a:xfrm>
          <a:prstGeom prst="line">
            <a:avLst/>
          </a:prstGeom>
          <a:ln>
            <a:solidFill>
              <a:srgbClr val="79B9CE"/>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136230" y="1714546"/>
            <a:ext cx="5029200" cy="2072680"/>
          </a:xfrm>
          <a:prstGeom prst="rect">
            <a:avLst/>
          </a:prstGeom>
          <a:solidFill>
            <a:srgbClr val="404040"/>
          </a:solidFill>
          <a:ln>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911334" y="2848588"/>
            <a:ext cx="7366000" cy="3268433"/>
          </a:xfrm>
          <a:solidFill>
            <a:srgbClr val="8CB8D0"/>
          </a:solidFill>
          <a:effectLst>
            <a:outerShdw blurRad="50800" dist="38100" dir="2700000" algn="tl" rotWithShape="0">
              <a:prstClr val="black">
                <a:alpha val="40000"/>
              </a:prstClr>
            </a:outerShdw>
          </a:effectLst>
        </p:spPr>
        <p:txBody>
          <a:bodyPr anchor="ctr">
            <a:noAutofit/>
          </a:bodyPr>
          <a:lstStyle/>
          <a:p>
            <a:pPr marL="0" indent="0" algn="ctr">
              <a:buNone/>
            </a:pPr>
            <a:r>
              <a:rPr lang="en-US" sz="4400" b="1" dirty="0" smtClean="0"/>
              <a:t>	</a:t>
            </a:r>
            <a:r>
              <a:rPr lang="en-US" sz="4400" b="1" dirty="0" smtClean="0">
                <a:solidFill>
                  <a:srgbClr val="FFFFFF"/>
                </a:solidFill>
              </a:rPr>
              <a:t>“I found a suitable image 	online to illustrate my article. 	Do I still need a license?”</a:t>
            </a:r>
            <a:endParaRPr lang="en-US" sz="4400" b="1" dirty="0">
              <a:solidFill>
                <a:srgbClr val="FFFFFF"/>
              </a:solidFill>
            </a:endParaRPr>
          </a:p>
        </p:txBody>
      </p:sp>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7" name="TextBox 6"/>
          <p:cNvSpPr txBox="1"/>
          <p:nvPr/>
        </p:nvSpPr>
        <p:spPr>
          <a:xfrm>
            <a:off x="2736196" y="1922995"/>
            <a:ext cx="3938999" cy="830997"/>
          </a:xfrm>
          <a:prstGeom prst="rect">
            <a:avLst/>
          </a:prstGeom>
          <a:noFill/>
        </p:spPr>
        <p:txBody>
          <a:bodyPr wrap="none" rtlCol="0">
            <a:spAutoFit/>
          </a:bodyPr>
          <a:lstStyle/>
          <a:p>
            <a:r>
              <a:rPr lang="en-US" sz="4800" b="1" dirty="0" smtClean="0">
                <a:solidFill>
                  <a:srgbClr val="FFFFFF"/>
                </a:solidFill>
              </a:rPr>
              <a:t>FOR INSTANCE</a:t>
            </a:r>
            <a:endParaRPr lang="en-US" sz="4800" b="1" dirty="0">
              <a:solidFill>
                <a:srgbClr val="FFFFFF"/>
              </a:solidFill>
            </a:endParaRPr>
          </a:p>
        </p:txBody>
      </p:sp>
    </p:spTree>
    <p:extLst>
      <p:ext uri="{BB962C8B-B14F-4D97-AF65-F5344CB8AC3E}">
        <p14:creationId xmlns:p14="http://schemas.microsoft.com/office/powerpoint/2010/main" val="67327748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1079" y="1473866"/>
            <a:ext cx="8211441" cy="1345533"/>
          </a:xfrm>
          <a:prstGeom prst="rect">
            <a:avLst/>
          </a:prstGeom>
          <a:solidFill>
            <a:srgbClr val="8CB8D0"/>
          </a:solidFill>
          <a:ln>
            <a:solidFill>
              <a:srgbClr val="8CB8D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dirty="0">
              <a:solidFill>
                <a:schemeClr val="bg1"/>
              </a:solidFill>
            </a:endParaRPr>
          </a:p>
        </p:txBody>
      </p:sp>
      <p:sp>
        <p:nvSpPr>
          <p:cNvPr id="9" name="TextBox 8"/>
          <p:cNvSpPr txBox="1"/>
          <p:nvPr/>
        </p:nvSpPr>
        <p:spPr>
          <a:xfrm>
            <a:off x="2349498" y="1509320"/>
            <a:ext cx="4660902" cy="1107996"/>
          </a:xfrm>
          <a:prstGeom prst="rect">
            <a:avLst/>
          </a:prstGeom>
          <a:noFill/>
        </p:spPr>
        <p:txBody>
          <a:bodyPr wrap="square" rtlCol="0">
            <a:spAutoFit/>
          </a:bodyPr>
          <a:lstStyle/>
          <a:p>
            <a:r>
              <a:rPr lang="en-US" sz="6600" b="1" dirty="0" smtClean="0">
                <a:solidFill>
                  <a:schemeClr val="bg1"/>
                </a:solidFill>
              </a:rPr>
              <a:t>THANK YOU!</a:t>
            </a:r>
            <a:endParaRPr lang="en-US" sz="6600" b="1" dirty="0">
              <a:solidFill>
                <a:schemeClr val="bg1"/>
              </a:solidFill>
            </a:endParaRPr>
          </a:p>
        </p:txBody>
      </p:sp>
      <p:sp>
        <p:nvSpPr>
          <p:cNvPr id="2" name="Rectangle 1"/>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7" name="Oval 6"/>
          <p:cNvSpPr>
            <a:spLocks noChangeAspect="1"/>
          </p:cNvSpPr>
          <p:nvPr/>
        </p:nvSpPr>
        <p:spPr>
          <a:xfrm>
            <a:off x="2963482" y="3111500"/>
            <a:ext cx="3436786" cy="3436786"/>
          </a:xfrm>
          <a:prstGeom prst="ellipse">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ubtitle 3"/>
          <p:cNvSpPr txBox="1">
            <a:spLocks noChangeAspect="1"/>
          </p:cNvSpPr>
          <p:nvPr/>
        </p:nvSpPr>
        <p:spPr>
          <a:xfrm>
            <a:off x="2569782" y="4274427"/>
            <a:ext cx="4326318" cy="1097673"/>
          </a:xfrm>
          <a:prstGeom prst="rect">
            <a:avLst/>
          </a:prstGeom>
          <a:noFill/>
          <a:ln>
            <a:noFill/>
          </a:ln>
        </p:spPr>
        <p:txBody>
          <a:bodyPr vert="horz" lIns="91440" tIns="45720" rIns="91440" bIns="45720" rtlCol="0">
            <a:normAutofit lnSpcReduction="10000"/>
          </a:bodyPr>
          <a:lstStyle/>
          <a:p>
            <a:pPr marL="0" marR="0" lvl="0" indent="0" algn="ctr" defTabSz="457200" rtl="0" eaLnBrk="1" fontAlgn="auto" latinLnBrk="0" hangingPunct="1">
              <a:lnSpc>
                <a:spcPct val="80000"/>
              </a:lnSpc>
              <a:spcBef>
                <a:spcPct val="20000"/>
              </a:spcBef>
              <a:spcAft>
                <a:spcPct val="0"/>
              </a:spcAft>
              <a:buClrTx/>
              <a:buSzTx/>
              <a:buFont typeface="Arial"/>
              <a:buNone/>
              <a:tabLst/>
              <a:defRPr/>
            </a:pPr>
            <a:r>
              <a:rPr kumimoji="0" lang="en-US" sz="3600" b="1" i="0" u="none" strike="noStrike" kern="1200" cap="none" spc="0" normalizeH="0" baseline="0" noProof="0" dirty="0" smtClean="0">
                <a:ln>
                  <a:noFill/>
                </a:ln>
                <a:solidFill>
                  <a:srgbClr val="404040"/>
                </a:solidFill>
                <a:effectLst/>
                <a:uLnTx/>
                <a:uFillTx/>
                <a:latin typeface="+mj-lt"/>
                <a:ea typeface="MS PGothic" charset="0"/>
                <a:cs typeface="Baskerville SemiBold"/>
                <a:sym typeface="Helvetica" charset="0"/>
              </a:rPr>
              <a:t>CONTACT INFO</a:t>
            </a:r>
          </a:p>
          <a:p>
            <a:pPr marL="0" marR="0" lvl="0" indent="0" algn="ctr" defTabSz="457200" rtl="0" eaLnBrk="1" fontAlgn="auto" latinLnBrk="0" hangingPunct="1">
              <a:lnSpc>
                <a:spcPct val="80000"/>
              </a:lnSpc>
              <a:spcBef>
                <a:spcPct val="20000"/>
              </a:spcBef>
              <a:spcAft>
                <a:spcPct val="0"/>
              </a:spcAft>
              <a:buClrTx/>
              <a:buSzTx/>
              <a:buFont typeface="Arial"/>
              <a:buNone/>
              <a:tabLst/>
              <a:defRPr/>
            </a:pPr>
            <a:endParaRPr kumimoji="0" lang="en-US" sz="1400" b="0" i="0" u="none" strike="noStrike" kern="1200" cap="none" spc="0" normalizeH="0" baseline="0" noProof="0" dirty="0" smtClean="0">
              <a:ln>
                <a:noFill/>
              </a:ln>
              <a:solidFill>
                <a:srgbClr val="404040"/>
              </a:solidFill>
              <a:effectLst/>
              <a:uLnTx/>
              <a:uFillTx/>
              <a:latin typeface="+mj-lt"/>
              <a:ea typeface="MS PGothic" charset="0"/>
              <a:cs typeface="Baskerville SemiBold"/>
              <a:sym typeface="Helvetica" charset="0"/>
            </a:endParaRPr>
          </a:p>
          <a:p>
            <a:pPr marL="0" marR="0" lvl="0" indent="0" algn="ctr" defTabSz="457200" rtl="0" eaLnBrk="1" fontAlgn="auto" latinLnBrk="0" hangingPunct="1">
              <a:lnSpc>
                <a:spcPct val="80000"/>
              </a:lnSpc>
              <a:spcBef>
                <a:spcPct val="20000"/>
              </a:spcBef>
              <a:spcAft>
                <a:spcPct val="0"/>
              </a:spcAft>
              <a:buClrTx/>
              <a:buSzTx/>
              <a:buFont typeface="Arial"/>
              <a:buNone/>
              <a:tabLst/>
              <a:defRPr/>
            </a:pPr>
            <a:r>
              <a:rPr lang="en-US" sz="2400" dirty="0" err="1" smtClean="0">
                <a:solidFill>
                  <a:srgbClr val="404040"/>
                </a:solidFill>
                <a:latin typeface="+mj-lt"/>
                <a:ea typeface="MS PGothic" charset="0"/>
                <a:cs typeface="Baskerville SemiBold"/>
                <a:sym typeface="Helvetica" charset="0"/>
              </a:rPr>
              <a:t>nyoffice</a:t>
            </a:r>
            <a:r>
              <a:rPr kumimoji="0" lang="en-US" sz="2400" b="0" i="0" u="none" strike="noStrike" kern="1200" cap="none" spc="0" normalizeH="0" baseline="0" noProof="0" dirty="0" smtClean="0">
                <a:ln>
                  <a:noFill/>
                </a:ln>
                <a:solidFill>
                  <a:srgbClr val="404040"/>
                </a:solidFill>
                <a:effectLst/>
                <a:uLnTx/>
                <a:uFillTx/>
                <a:latin typeface="+mj-lt"/>
                <a:ea typeface="MS PGothic" charset="0"/>
                <a:cs typeface="Baskerville SemiBold"/>
                <a:sym typeface="Helvetica" charset="0"/>
              </a:rPr>
              <a:t>@collegeart.org</a:t>
            </a:r>
          </a:p>
          <a:p>
            <a:pPr marL="342900" marR="0" lvl="0" indent="-342900" algn="l" defTabSz="457200" rtl="0" eaLnBrk="1" fontAlgn="auto" latinLnBrk="0" hangingPunct="1">
              <a:lnSpc>
                <a:spcPct val="80000"/>
              </a:lnSpc>
              <a:spcBef>
                <a:spcPct val="20000"/>
              </a:spcBef>
              <a:spcAft>
                <a:spcPct val="0"/>
              </a:spcAft>
              <a:buClrTx/>
              <a:buSzTx/>
              <a:buFont typeface="Arial"/>
              <a:buChar char="•"/>
              <a:tabLst/>
              <a:defRPr/>
            </a:pPr>
            <a:endParaRPr kumimoji="0" lang="en-US" sz="900" b="0" i="0" u="none" strike="noStrike" kern="1200" cap="none" spc="0" normalizeH="0" baseline="0" noProof="0" dirty="0" smtClean="0">
              <a:ln>
                <a:noFill/>
              </a:ln>
              <a:solidFill>
                <a:schemeClr val="bg2"/>
              </a:solidFill>
              <a:effectLst/>
              <a:uLnTx/>
              <a:uFillTx/>
              <a:latin typeface="Corbel (Body)" charset="0"/>
              <a:ea typeface="MS PGothic" charset="0"/>
              <a:cs typeface="Corbel (Body)" charset="0"/>
            </a:endParaRPr>
          </a:p>
          <a:p>
            <a:pPr marL="0" marR="0" lvl="0" indent="0" algn="l" defTabSz="457200" rtl="0" eaLnBrk="1" fontAlgn="auto" latinLnBrk="0" hangingPunct="1">
              <a:lnSpc>
                <a:spcPct val="80000"/>
              </a:lnSpc>
              <a:spcBef>
                <a:spcPct val="20000"/>
              </a:spcBef>
              <a:spcAft>
                <a:spcPct val="0"/>
              </a:spcAft>
              <a:buClrTx/>
              <a:buSzTx/>
              <a:buFont typeface="Arial"/>
              <a:buNone/>
              <a:tabLst/>
              <a:defRPr/>
            </a:pPr>
            <a:endParaRPr kumimoji="0" lang="en-US" sz="3100" b="0" i="0" u="sng" strike="noStrike" kern="1200" cap="none" spc="0" normalizeH="0" baseline="0" noProof="0" dirty="0" smtClean="0">
              <a:ln>
                <a:noFill/>
              </a:ln>
              <a:solidFill>
                <a:schemeClr val="bg2"/>
              </a:solidFill>
              <a:effectLst/>
              <a:uLnTx/>
              <a:uFillTx/>
              <a:latin typeface="Corbel (Body)" charset="0"/>
              <a:ea typeface="MS PGothic" charset="0"/>
              <a:cs typeface="Corbel (Body)" charset="0"/>
              <a:hlinkClick r:id="rId2"/>
            </a:endParaRPr>
          </a:p>
          <a:p>
            <a:pPr marL="0" marR="0" lvl="0" indent="0" algn="l" defTabSz="457200" rtl="0" eaLnBrk="1" fontAlgn="auto" latinLnBrk="0" hangingPunct="1">
              <a:lnSpc>
                <a:spcPct val="80000"/>
              </a:lnSpc>
              <a:spcBef>
                <a:spcPct val="20000"/>
              </a:spcBef>
              <a:spcAft>
                <a:spcPct val="0"/>
              </a:spcAft>
              <a:buClrTx/>
              <a:buSzTx/>
              <a:buFont typeface="Arial"/>
              <a:buNone/>
              <a:tabLst/>
              <a:defRPr/>
            </a:pPr>
            <a:endParaRPr kumimoji="0" lang="en-US" sz="3100" b="0" i="0" u="none" strike="noStrike" kern="1200" cap="none" spc="0" normalizeH="0" baseline="0" noProof="0" dirty="0">
              <a:ln>
                <a:noFill/>
              </a:ln>
              <a:solidFill>
                <a:schemeClr val="bg2"/>
              </a:solidFill>
              <a:effectLst/>
              <a:uLnTx/>
              <a:uFillTx/>
              <a:latin typeface="Corbel (Body)" charset="0"/>
              <a:ea typeface="MS PGothic" charset="0"/>
              <a:cs typeface="Corbel (Body)"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302000" y="1784685"/>
            <a:ext cx="2514600" cy="2501900"/>
          </a:xfrm>
          <a:prstGeom prst="ellipse">
            <a:avLst/>
          </a:prstGeom>
          <a:solidFill>
            <a:srgbClr val="F2AF00"/>
          </a:solidFill>
          <a:ln>
            <a:solidFill>
              <a:srgbClr val="FDB8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927100" y="3129259"/>
            <a:ext cx="7366000" cy="2540001"/>
          </a:xfrm>
          <a:solidFill>
            <a:srgbClr val="8CB8D0"/>
          </a:solidFill>
          <a:effectLst>
            <a:outerShdw blurRad="50800" dist="38100" dir="2700000" algn="tl" rotWithShape="0">
              <a:prstClr val="black">
                <a:alpha val="40000"/>
              </a:prstClr>
            </a:outerShdw>
          </a:effectLst>
        </p:spPr>
        <p:txBody>
          <a:bodyPr anchor="ctr">
            <a:noAutofit/>
          </a:bodyPr>
          <a:lstStyle/>
          <a:p>
            <a:pPr marL="0" indent="0" algn="ctr">
              <a:buNone/>
            </a:pPr>
            <a:r>
              <a:rPr lang="en-US" sz="4400" b="1" dirty="0">
                <a:solidFill>
                  <a:srgbClr val="FFFFFF"/>
                </a:solidFill>
              </a:rPr>
              <a:t> </a:t>
            </a:r>
            <a:r>
              <a:rPr lang="en-US" sz="4400" b="1" dirty="0" smtClean="0">
                <a:solidFill>
                  <a:srgbClr val="FFFFFF"/>
                </a:solidFill>
              </a:rPr>
              <a:t>Can I use some photos I took of an artist’s work on my online course site?”</a:t>
            </a:r>
            <a:endParaRPr lang="en-US" sz="4400" b="1" dirty="0">
              <a:solidFill>
                <a:srgbClr val="FFFFFF"/>
              </a:solidFill>
            </a:endParaRPr>
          </a:p>
        </p:txBody>
      </p:sp>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7" name="TextBox 6"/>
          <p:cNvSpPr txBox="1"/>
          <p:nvPr/>
        </p:nvSpPr>
        <p:spPr>
          <a:xfrm>
            <a:off x="3898900" y="2153838"/>
            <a:ext cx="1351151" cy="830997"/>
          </a:xfrm>
          <a:prstGeom prst="rect">
            <a:avLst/>
          </a:prstGeom>
          <a:noFill/>
        </p:spPr>
        <p:txBody>
          <a:bodyPr wrap="none" rtlCol="0">
            <a:spAutoFit/>
          </a:bodyPr>
          <a:lstStyle/>
          <a:p>
            <a:r>
              <a:rPr lang="en-US" sz="4800" b="1" dirty="0" smtClean="0">
                <a:solidFill>
                  <a:srgbClr val="FFFFFF"/>
                </a:solidFill>
              </a:rPr>
              <a:t>AND</a:t>
            </a:r>
            <a:endParaRPr lang="en-US" sz="4800" b="1" dirty="0">
              <a:solidFill>
                <a:srgbClr val="FFFFFF"/>
              </a:solidFill>
            </a:endParaRPr>
          </a:p>
        </p:txBody>
      </p:sp>
    </p:spTree>
    <p:extLst>
      <p:ext uri="{BB962C8B-B14F-4D97-AF65-F5344CB8AC3E}">
        <p14:creationId xmlns:p14="http://schemas.microsoft.com/office/powerpoint/2010/main" val="130544658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3302000" y="1784685"/>
            <a:ext cx="2514600" cy="2501900"/>
          </a:xfrm>
          <a:prstGeom prst="ellipse">
            <a:avLst/>
          </a:prstGeom>
          <a:solidFill>
            <a:srgbClr val="B2D107"/>
          </a:solidFill>
          <a:ln>
            <a:solidFill>
              <a:srgbClr val="B2D10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927100" y="3129259"/>
            <a:ext cx="7366000" cy="2540001"/>
          </a:xfrm>
          <a:solidFill>
            <a:srgbClr val="8CB8D0"/>
          </a:solidFill>
          <a:effectLst>
            <a:outerShdw blurRad="50800" dist="38100" dir="2700000" algn="tl" rotWithShape="0">
              <a:prstClr val="black">
                <a:alpha val="40000"/>
              </a:prstClr>
            </a:outerShdw>
          </a:effectLst>
        </p:spPr>
        <p:txBody>
          <a:bodyPr anchor="ctr">
            <a:noAutofit/>
          </a:bodyPr>
          <a:lstStyle/>
          <a:p>
            <a:pPr marL="0" indent="0" algn="ctr">
              <a:buNone/>
            </a:pPr>
            <a:r>
              <a:rPr lang="en-US" sz="4400" b="1" dirty="0" smtClean="0">
                <a:solidFill>
                  <a:srgbClr val="FFFFFF"/>
                </a:solidFill>
              </a:rPr>
              <a:t>“I’m making art from found images. Do I need to get permission to use them.”</a:t>
            </a:r>
            <a:endParaRPr lang="en-US" sz="4400" b="1" dirty="0">
              <a:solidFill>
                <a:srgbClr val="FFFFFF"/>
              </a:solidFill>
            </a:endParaRPr>
          </a:p>
        </p:txBody>
      </p:sp>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7" name="TextBox 6"/>
          <p:cNvSpPr txBox="1"/>
          <p:nvPr/>
        </p:nvSpPr>
        <p:spPr>
          <a:xfrm>
            <a:off x="3898900" y="2153838"/>
            <a:ext cx="1351151" cy="830997"/>
          </a:xfrm>
          <a:prstGeom prst="rect">
            <a:avLst/>
          </a:prstGeom>
          <a:noFill/>
        </p:spPr>
        <p:txBody>
          <a:bodyPr wrap="none" rtlCol="0">
            <a:spAutoFit/>
          </a:bodyPr>
          <a:lstStyle/>
          <a:p>
            <a:r>
              <a:rPr lang="en-US" sz="4800" b="1" dirty="0" smtClean="0">
                <a:solidFill>
                  <a:srgbClr val="FFFFFF"/>
                </a:solidFill>
              </a:rPr>
              <a:t>AND</a:t>
            </a:r>
            <a:endParaRPr lang="en-US" sz="4800" b="1" dirty="0">
              <a:solidFill>
                <a:srgbClr val="FFFFFF"/>
              </a:solidFill>
            </a:endParaRPr>
          </a:p>
        </p:txBody>
      </p:sp>
    </p:spTree>
    <p:extLst>
      <p:ext uri="{BB962C8B-B14F-4D97-AF65-F5344CB8AC3E}">
        <p14:creationId xmlns:p14="http://schemas.microsoft.com/office/powerpoint/2010/main" val="29605852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3302000" y="1784685"/>
            <a:ext cx="2514600" cy="2501900"/>
          </a:xfrm>
          <a:prstGeom prst="ellipse">
            <a:avLst/>
          </a:prstGeom>
          <a:solidFill>
            <a:srgbClr val="C6519A"/>
          </a:solidFill>
          <a:ln>
            <a:solidFill>
              <a:srgbClr val="C6519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927100" y="3129259"/>
            <a:ext cx="7366000" cy="2540001"/>
          </a:xfrm>
          <a:solidFill>
            <a:srgbClr val="8CB8D0"/>
          </a:solidFill>
          <a:effectLst>
            <a:outerShdw blurRad="50800" dist="38100" dir="2700000" algn="tl" rotWithShape="0">
              <a:prstClr val="black">
                <a:alpha val="40000"/>
              </a:prstClr>
            </a:outerShdw>
          </a:effectLst>
        </p:spPr>
        <p:txBody>
          <a:bodyPr anchor="ctr">
            <a:noAutofit/>
          </a:bodyPr>
          <a:lstStyle/>
          <a:p>
            <a:pPr marL="0" indent="0" algn="ctr">
              <a:buNone/>
            </a:pPr>
            <a:r>
              <a:rPr lang="en-US" sz="4400" b="1" dirty="0" smtClean="0"/>
              <a:t>	</a:t>
            </a:r>
            <a:r>
              <a:rPr lang="en-US" sz="4400" b="1" dirty="0" smtClean="0">
                <a:solidFill>
                  <a:srgbClr val="FFFFFF"/>
                </a:solidFill>
              </a:rPr>
              <a:t>“Can I use pictures from our exhibition in museum publications?”</a:t>
            </a:r>
            <a:endParaRPr lang="en-US" sz="4400" b="1" dirty="0">
              <a:solidFill>
                <a:srgbClr val="FFFFFF"/>
              </a:solidFill>
            </a:endParaRPr>
          </a:p>
        </p:txBody>
      </p:sp>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7" name="TextBox 6"/>
          <p:cNvSpPr txBox="1"/>
          <p:nvPr/>
        </p:nvSpPr>
        <p:spPr>
          <a:xfrm>
            <a:off x="3898900" y="2153838"/>
            <a:ext cx="1351151" cy="830997"/>
          </a:xfrm>
          <a:prstGeom prst="rect">
            <a:avLst/>
          </a:prstGeom>
          <a:noFill/>
        </p:spPr>
        <p:txBody>
          <a:bodyPr wrap="none" rtlCol="0">
            <a:spAutoFit/>
          </a:bodyPr>
          <a:lstStyle/>
          <a:p>
            <a:r>
              <a:rPr lang="en-US" sz="4800" b="1" dirty="0" smtClean="0">
                <a:solidFill>
                  <a:srgbClr val="FFFFFF"/>
                </a:solidFill>
              </a:rPr>
              <a:t>AND</a:t>
            </a:r>
            <a:endParaRPr lang="en-US" sz="4800" b="1" dirty="0">
              <a:solidFill>
                <a:srgbClr val="FFFFFF"/>
              </a:solidFill>
            </a:endParaRPr>
          </a:p>
        </p:txBody>
      </p:sp>
    </p:spTree>
    <p:extLst>
      <p:ext uri="{BB962C8B-B14F-4D97-AF65-F5344CB8AC3E}">
        <p14:creationId xmlns:p14="http://schemas.microsoft.com/office/powerpoint/2010/main" val="343014971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3302000" y="1784685"/>
            <a:ext cx="2514600" cy="2501900"/>
          </a:xfrm>
          <a:prstGeom prst="ellipse">
            <a:avLst/>
          </a:prstGeom>
          <a:solidFill>
            <a:schemeClr val="tx1">
              <a:lumMod val="75000"/>
              <a:lumOff val="25000"/>
            </a:schemeClr>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927100" y="3129259"/>
            <a:ext cx="7366000" cy="2540001"/>
          </a:xfrm>
          <a:solidFill>
            <a:srgbClr val="8CB8D0"/>
          </a:solidFill>
          <a:effectLst>
            <a:outerShdw blurRad="50800" dist="38100" dir="2700000" algn="tl" rotWithShape="0">
              <a:prstClr val="black">
                <a:alpha val="40000"/>
              </a:prstClr>
            </a:outerShdw>
          </a:effectLst>
        </p:spPr>
        <p:txBody>
          <a:bodyPr anchor="ctr">
            <a:noAutofit/>
          </a:bodyPr>
          <a:lstStyle/>
          <a:p>
            <a:pPr marL="0" indent="0" algn="ctr">
              <a:buNone/>
            </a:pPr>
            <a:r>
              <a:rPr lang="en-US" sz="4400" b="1" dirty="0" smtClean="0"/>
              <a:t>	</a:t>
            </a:r>
            <a:r>
              <a:rPr lang="en-US" sz="4400" b="1" dirty="0" smtClean="0">
                <a:solidFill>
                  <a:srgbClr val="FFFFFF"/>
                </a:solidFill>
              </a:rPr>
              <a:t>“Can we put our archival collection online?”</a:t>
            </a:r>
            <a:endParaRPr lang="en-US" sz="4400" b="1" dirty="0">
              <a:solidFill>
                <a:srgbClr val="FFFFFF"/>
              </a:solidFill>
            </a:endParaRPr>
          </a:p>
        </p:txBody>
      </p:sp>
      <p:sp>
        <p:nvSpPr>
          <p:cNvPr id="5" name="Rectangle 4"/>
          <p:cNvSpPr/>
          <p:nvPr/>
        </p:nvSpPr>
        <p:spPr>
          <a:xfrm>
            <a:off x="0" y="0"/>
            <a:ext cx="9144000" cy="1041400"/>
          </a:xfrm>
          <a:prstGeom prst="rect">
            <a:avLst/>
          </a:prstGeom>
          <a:solidFill>
            <a:srgbClr val="8CB8D0"/>
          </a:solidFill>
          <a:ln>
            <a:solidFill>
              <a:srgbClr val="79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Code of Best Practices </a:t>
            </a:r>
          </a:p>
          <a:p>
            <a:pPr algn="ctr"/>
            <a:r>
              <a:rPr lang="en-US" dirty="0" smtClean="0">
                <a:solidFill>
                  <a:schemeClr val="tx1">
                    <a:lumMod val="75000"/>
                    <a:lumOff val="25000"/>
                  </a:schemeClr>
                </a:solidFill>
              </a:rPr>
              <a:t>in Fair Use for the Visual Arts</a:t>
            </a:r>
            <a:endParaRPr lang="en-US" dirty="0">
              <a:solidFill>
                <a:schemeClr val="tx1">
                  <a:lumMod val="75000"/>
                  <a:lumOff val="25000"/>
                </a:schemeClr>
              </a:solidFill>
            </a:endParaRPr>
          </a:p>
        </p:txBody>
      </p:sp>
      <p:sp>
        <p:nvSpPr>
          <p:cNvPr id="7" name="TextBox 6"/>
          <p:cNvSpPr txBox="1"/>
          <p:nvPr/>
        </p:nvSpPr>
        <p:spPr>
          <a:xfrm>
            <a:off x="3898900" y="2153838"/>
            <a:ext cx="1351151" cy="830997"/>
          </a:xfrm>
          <a:prstGeom prst="rect">
            <a:avLst/>
          </a:prstGeom>
          <a:noFill/>
        </p:spPr>
        <p:txBody>
          <a:bodyPr wrap="none" rtlCol="0">
            <a:spAutoFit/>
          </a:bodyPr>
          <a:lstStyle/>
          <a:p>
            <a:r>
              <a:rPr lang="en-US" sz="4800" b="1" dirty="0" smtClean="0">
                <a:solidFill>
                  <a:srgbClr val="FFFFFF"/>
                </a:solidFill>
              </a:rPr>
              <a:t>AND</a:t>
            </a:r>
            <a:endParaRPr lang="en-US" sz="4800" b="1" dirty="0">
              <a:solidFill>
                <a:srgbClr val="FFFFFF"/>
              </a:solidFill>
            </a:endParaRPr>
          </a:p>
        </p:txBody>
      </p:sp>
    </p:spTree>
    <p:extLst>
      <p:ext uri="{BB962C8B-B14F-4D97-AF65-F5344CB8AC3E}">
        <p14:creationId xmlns:p14="http://schemas.microsoft.com/office/powerpoint/2010/main" val="182055016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1071</TotalTime>
  <Words>3290</Words>
  <Application>Microsoft Macintosh PowerPoint</Application>
  <PresentationFormat>On-screen Show (4:3)</PresentationFormat>
  <Paragraphs>345</Paragraphs>
  <Slides>50</Slides>
  <Notes>42</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Hillary Bliss</dc:creator>
  <cp:lastModifiedBy>Hillary Bliss</cp:lastModifiedBy>
  <cp:revision>86</cp:revision>
  <dcterms:created xsi:type="dcterms:W3CDTF">2015-01-27T20:03:36Z</dcterms:created>
  <dcterms:modified xsi:type="dcterms:W3CDTF">2015-04-07T13:52:43Z</dcterms:modified>
</cp:coreProperties>
</file>