
<file path=[Content_Types].xml><?xml version="1.0" encoding="utf-8"?>
<Types xmlns="http://schemas.openxmlformats.org/package/2006/content-types"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8" r:id="rId1"/>
  </p:sldMasterIdLst>
  <p:notesMasterIdLst>
    <p:notesMasterId r:id="rId15"/>
  </p:notesMasterIdLst>
  <p:sldIdLst>
    <p:sldId id="668" r:id="rId2"/>
    <p:sldId id="732" r:id="rId3"/>
    <p:sldId id="683" r:id="rId4"/>
    <p:sldId id="717" r:id="rId5"/>
    <p:sldId id="725" r:id="rId6"/>
    <p:sldId id="733" r:id="rId7"/>
    <p:sldId id="726" r:id="rId8"/>
    <p:sldId id="727" r:id="rId9"/>
    <p:sldId id="728" r:id="rId10"/>
    <p:sldId id="729" r:id="rId11"/>
    <p:sldId id="730" r:id="rId12"/>
    <p:sldId id="734" r:id="rId13"/>
    <p:sldId id="731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8080C"/>
    <a:srgbClr val="09090B"/>
    <a:srgbClr val="FFFFCC"/>
    <a:srgbClr val="FF3300"/>
    <a:srgbClr val="CC0000"/>
    <a:srgbClr val="F4C1B7"/>
    <a:srgbClr val="F9DDD1"/>
    <a:srgbClr val="FFFBB4"/>
    <a:srgbClr val="16161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8139" autoAdjust="0"/>
  </p:normalViewPr>
  <p:slideViewPr>
    <p:cSldViewPr>
      <p:cViewPr>
        <p:scale>
          <a:sx n="100" d="100"/>
          <a:sy n="100" d="100"/>
        </p:scale>
        <p:origin x="-2696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tags" Target="tags/tag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DCB4D12F-0F6E-994C-AA65-375EE5F49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8EA5F-99D5-3047-89AC-4A13B46A9D07}" type="slidenum">
              <a:rPr lang="en-US">
                <a:latin typeface="Tahoma" pitchFamily="-112" charset="0"/>
              </a:rPr>
              <a:pPr/>
              <a:t>3</a:t>
            </a:fld>
            <a:endParaRPr lang="en-US">
              <a:latin typeface="Tahoma" pitchFamily="-112" charset="0"/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8EA5F-99D5-3047-89AC-4A13B46A9D07}" type="slidenum">
              <a:rPr lang="en-US">
                <a:latin typeface="Tahoma" pitchFamily="-112" charset="0"/>
              </a:rPr>
              <a:pPr/>
              <a:t>4</a:t>
            </a:fld>
            <a:endParaRPr lang="en-US">
              <a:latin typeface="Tahoma" pitchFamily="-112" charset="0"/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8EA5F-99D5-3047-89AC-4A13B46A9D07}" type="slidenum">
              <a:rPr lang="en-US">
                <a:latin typeface="Tahoma" pitchFamily="-112" charset="0"/>
              </a:rPr>
              <a:pPr/>
              <a:t>5</a:t>
            </a:fld>
            <a:endParaRPr lang="en-US">
              <a:latin typeface="Tahoma" pitchFamily="-112" charset="0"/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8EA5F-99D5-3047-89AC-4A13B46A9D07}" type="slidenum">
              <a:rPr lang="en-US">
                <a:latin typeface="Tahoma" pitchFamily="-112" charset="0"/>
              </a:rPr>
              <a:pPr/>
              <a:t>7</a:t>
            </a:fld>
            <a:endParaRPr lang="en-US">
              <a:latin typeface="Tahoma" pitchFamily="-112" charset="0"/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8EA5F-99D5-3047-89AC-4A13B46A9D07}" type="slidenum">
              <a:rPr lang="en-US">
                <a:latin typeface="Tahoma" pitchFamily="-112" charset="0"/>
              </a:rPr>
              <a:pPr/>
              <a:t>8</a:t>
            </a:fld>
            <a:endParaRPr lang="en-US">
              <a:latin typeface="Tahoma" pitchFamily="-112" charset="0"/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8EA5F-99D5-3047-89AC-4A13B46A9D07}" type="slidenum">
              <a:rPr lang="en-US">
                <a:latin typeface="Tahoma" pitchFamily="-112" charset="0"/>
              </a:rPr>
              <a:pPr/>
              <a:t>9</a:t>
            </a:fld>
            <a:endParaRPr lang="en-US">
              <a:latin typeface="Tahoma" pitchFamily="-112" charset="0"/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why Metropolis?</a:t>
            </a:r>
            <a:r>
              <a:rPr lang="en-US" baseline="0" dirty="0" smtClean="0"/>
              <a:t>  named after Nicholas Metropolis, who was an author along with Arianna W. </a:t>
            </a:r>
            <a:r>
              <a:rPr lang="en-US" baseline="0" dirty="0" err="1" smtClean="0"/>
              <a:t>Rosenbluth</a:t>
            </a:r>
            <a:r>
              <a:rPr lang="en-US" baseline="0" dirty="0" smtClean="0"/>
              <a:t>, Marshall N. </a:t>
            </a:r>
            <a:r>
              <a:rPr lang="en-US" baseline="0" dirty="0" err="1" smtClean="0"/>
              <a:t>Rosenbluth</a:t>
            </a:r>
            <a:r>
              <a:rPr lang="en-US" baseline="0" dirty="0" smtClean="0"/>
              <a:t>, Augusta H. Teller, and Edward Teller of the 1953 paper “Equation of State Calculations by Fast Computing Machines”,</a:t>
            </a:r>
            <a:r>
              <a:rPr lang="en-US" dirty="0" smtClean="0"/>
              <a:t> </a:t>
            </a:r>
            <a:r>
              <a:rPr lang="en-US" i="1" dirty="0" smtClean="0"/>
              <a:t>Journal of Chemical Physics</a:t>
            </a:r>
            <a:r>
              <a:rPr lang="en-US" dirty="0" smtClean="0"/>
              <a:t> </a:t>
            </a:r>
            <a:r>
              <a:rPr lang="en-US" b="1" dirty="0" smtClean="0"/>
              <a:t>21</a:t>
            </a:r>
            <a:r>
              <a:rPr lang="en-US" dirty="0" smtClean="0"/>
              <a:t> (6): 1087–1092.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8EA5F-99D5-3047-89AC-4A13B46A9D07}" type="slidenum">
              <a:rPr lang="en-US">
                <a:latin typeface="Tahoma" pitchFamily="-112" charset="0"/>
              </a:rPr>
              <a:pPr/>
              <a:t>10</a:t>
            </a:fld>
            <a:endParaRPr lang="en-US">
              <a:latin typeface="Tahoma" pitchFamily="-112" charset="0"/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8EA5F-99D5-3047-89AC-4A13B46A9D07}" type="slidenum">
              <a:rPr lang="en-US">
                <a:latin typeface="Tahoma" pitchFamily="-112" charset="0"/>
              </a:rPr>
              <a:pPr/>
              <a:t>11</a:t>
            </a:fld>
            <a:endParaRPr lang="en-US">
              <a:latin typeface="Tahoma" pitchFamily="-112" charset="0"/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8EA5F-99D5-3047-89AC-4A13B46A9D07}" type="slidenum">
              <a:rPr lang="en-US">
                <a:latin typeface="Tahoma" pitchFamily="-112" charset="0"/>
              </a:rPr>
              <a:pPr/>
              <a:t>13</a:t>
            </a:fld>
            <a:endParaRPr lang="en-US">
              <a:latin typeface="Tahoma" pitchFamily="-112" charset="0"/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7695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95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-112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9FE4B5E8-80F1-7740-8088-E655883C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21C5F-5577-8445-8A20-0E344A4C8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7514-1875-A04E-A03D-BD17EF044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D2C87-EB53-894D-87B9-407980D33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39BE8-0A2C-DD46-A5F9-64EBF3E1B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08666-F38D-FF4F-9E87-32EED212F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A63A-BD22-1446-A0B9-09D31E3A7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CF2FB-E857-8147-8083-42F8A732B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D6FC9-D7ED-4A47-A677-534993479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4E360-93EB-0A47-A8E5-868D93CF3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97995-A554-DB4D-91E5-236AE37DB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0931E-5F0D-774A-B915-9132ABC66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909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7578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9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9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9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579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9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9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9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9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9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93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93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93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B5E08CAE-6B4E-2D43-83B8-F000274C0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02" r:id="rId1"/>
    <p:sldLayoutId id="2147484303" r:id="rId2"/>
    <p:sldLayoutId id="2147484304" r:id="rId3"/>
    <p:sldLayoutId id="2147484305" r:id="rId4"/>
    <p:sldLayoutId id="2147484306" r:id="rId5"/>
    <p:sldLayoutId id="2147484307" r:id="rId6"/>
    <p:sldLayoutId id="2147484308" r:id="rId7"/>
    <p:sldLayoutId id="2147484309" r:id="rId8"/>
    <p:sldLayoutId id="2147484310" r:id="rId9"/>
    <p:sldLayoutId id="2147484311" r:id="rId10"/>
    <p:sldLayoutId id="2147484312" r:id="rId11"/>
    <p:sldLayoutId id="214748431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-112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-112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-112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-112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ostis@mit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df"/><Relationship Id="rId4" Type="http://schemas.openxmlformats.org/officeDocument/2006/relationships/image" Target="../media/image20.png"/><Relationship Id="rId5" Type="http://schemas.openxmlformats.org/officeDocument/2006/relationships/image" Target="../media/image21.pdf"/><Relationship Id="rId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df"/><Relationship Id="rId4" Type="http://schemas.openxmlformats.org/officeDocument/2006/relationships/image" Target="../media/image24.png"/><Relationship Id="rId5" Type="http://schemas.openxmlformats.org/officeDocument/2006/relationships/image" Target="../media/image25.pdf"/><Relationship Id="rId6" Type="http://schemas.openxmlformats.org/officeDocument/2006/relationships/image" Target="../media/image26.png"/><Relationship Id="rId7" Type="http://schemas.openxmlformats.org/officeDocument/2006/relationships/image" Target="../media/image27.pdf"/><Relationship Id="rId8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df"/><Relationship Id="rId12" Type="http://schemas.openxmlformats.org/officeDocument/2006/relationships/image" Target="../media/image10.png"/><Relationship Id="rId13" Type="http://schemas.openxmlformats.org/officeDocument/2006/relationships/image" Target="../media/image11.pdf"/><Relationship Id="rId1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df"/><Relationship Id="rId4" Type="http://schemas.openxmlformats.org/officeDocument/2006/relationships/image" Target="../media/image2.png"/><Relationship Id="rId5" Type="http://schemas.openxmlformats.org/officeDocument/2006/relationships/image" Target="../media/image3.pdf"/><Relationship Id="rId6" Type="http://schemas.openxmlformats.org/officeDocument/2006/relationships/image" Target="../media/image4.png"/><Relationship Id="rId7" Type="http://schemas.openxmlformats.org/officeDocument/2006/relationships/image" Target="../media/image5.pdf"/><Relationship Id="rId8" Type="http://schemas.openxmlformats.org/officeDocument/2006/relationships/image" Target="../media/image6.png"/><Relationship Id="rId9" Type="http://schemas.openxmlformats.org/officeDocument/2006/relationships/image" Target="../media/image7.pdf"/><Relationship Id="rId10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df"/><Relationship Id="rId4" Type="http://schemas.openxmlformats.org/officeDocument/2006/relationships/image" Target="../media/image6.png"/><Relationship Id="rId5" Type="http://schemas.openxmlformats.org/officeDocument/2006/relationships/image" Target="../media/image13.pdf"/><Relationship Id="rId6" Type="http://schemas.openxmlformats.org/officeDocument/2006/relationships/image" Target="../media/image14.png"/><Relationship Id="rId7" Type="http://schemas.openxmlformats.org/officeDocument/2006/relationships/image" Target="../media/image15.pdf"/><Relationship Id="rId8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df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2057400"/>
            <a:ext cx="7307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CC"/>
                </a:solidFill>
                <a:latin typeface="Times New Roman"/>
                <a:cs typeface="Times New Roman"/>
              </a:rPr>
              <a:t>6.896: Probability and Computation</a:t>
            </a:r>
            <a:endParaRPr lang="en-US" sz="3600" b="1" dirty="0">
              <a:solidFill>
                <a:srgbClr val="FFFFCC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4847" y="2768236"/>
            <a:ext cx="1749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Spring 2011</a:t>
            </a:r>
            <a:endParaRPr lang="en-US" sz="2400" b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4133672"/>
            <a:ext cx="451157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Constantinos (</a:t>
            </a:r>
            <a:r>
              <a:rPr lang="en-US" sz="2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Costis</a:t>
            </a:r>
            <a:r>
              <a:rPr lang="en-US" sz="2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) Daskalakis</a:t>
            </a:r>
          </a:p>
          <a:p>
            <a:pPr algn="ctr"/>
            <a:r>
              <a:rPr lang="en-US" b="1" dirty="0" smtClean="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costis@mit.edu</a:t>
            </a:r>
            <a:endParaRPr lang="en-US" b="1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/>
            <a:endParaRPr lang="en-US" b="1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0966" y="3200400"/>
            <a:ext cx="1315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lecture 3</a:t>
            </a:r>
            <a:endParaRPr lang="en-US" sz="2400" b="1" dirty="0">
              <a:solidFill>
                <a:srgbClr val="3366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Rot="1" noChangeArrowheads="1"/>
          </p:cNvSpPr>
          <p:nvPr/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000" dirty="0" smtClean="0">
                <a:solidFill>
                  <a:schemeClr val="tx2"/>
                </a:solidFill>
                <a:latin typeface="Times New Roman" pitchFamily="-112" charset="0"/>
              </a:rPr>
              <a:t>Example 3</a:t>
            </a:r>
            <a:endParaRPr lang="en-US" sz="4000" dirty="0">
              <a:solidFill>
                <a:schemeClr val="tx2"/>
              </a:solidFill>
              <a:latin typeface="Times New Roman" pitchFamily="-11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16002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The Metropolis Approach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399" y="2129135"/>
            <a:ext cx="3845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- define a graph </a:t>
            </a:r>
            <a:r>
              <a:rPr lang="el-GR" dirty="0" smtClean="0">
                <a:latin typeface="Times New Roman"/>
                <a:cs typeface="Times New Roman"/>
              </a:rPr>
              <a:t>Γ(Ω,Ε</a:t>
            </a:r>
            <a:r>
              <a:rPr lang="en-US" dirty="0" smtClean="0">
                <a:latin typeface="Times New Roman"/>
                <a:cs typeface="Times New Roman"/>
              </a:rPr>
              <a:t>) on 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399" y="2662535"/>
            <a:ext cx="5545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- define a </a:t>
            </a:r>
            <a:r>
              <a:rPr lang="en-US" b="1" i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proposal distribution</a:t>
            </a:r>
            <a:r>
              <a:rPr lang="en-US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l-GR" i="1" dirty="0" smtClean="0">
                <a:latin typeface="Times New Roman"/>
                <a:cs typeface="Times New Roman"/>
              </a:rPr>
              <a:t>κ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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 err="1" smtClean="0">
                <a:latin typeface="Times New Roman"/>
                <a:cs typeface="Times New Roman"/>
              </a:rPr>
              <a:t>s.t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09799" y="3272135"/>
            <a:ext cx="5715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>
                <a:latin typeface="Times New Roman"/>
                <a:cs typeface="Times New Roman"/>
              </a:rPr>
              <a:t>κ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 ) = </a:t>
            </a:r>
            <a:r>
              <a:rPr lang="el-GR" i="1" dirty="0" smtClean="0">
                <a:latin typeface="Times New Roman"/>
                <a:cs typeface="Times New Roman"/>
              </a:rPr>
              <a:t>κ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 ) &gt; 0, for all (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err="1" smtClean="0">
                <a:latin typeface="Times New Roman"/>
                <a:cs typeface="Times New Roman"/>
              </a:rPr>
              <a:t>y</a:t>
            </a:r>
            <a:r>
              <a:rPr lang="en-US" i="1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 smtClean="0">
                <a:latin typeface="Times"/>
                <a:cs typeface="Times"/>
              </a:rPr>
              <a:t>E, </a:t>
            </a:r>
            <a:r>
              <a:rPr lang="en-US" i="1" dirty="0" err="1" smtClean="0">
                <a:latin typeface="Times"/>
                <a:cs typeface="Times"/>
              </a:rPr>
              <a:t>x</a:t>
            </a:r>
            <a:r>
              <a:rPr lang="en-US" i="1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sym typeface="Symbol"/>
              </a:rPr>
              <a:t>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y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09800" y="3810000"/>
            <a:ext cx="30820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>
                <a:latin typeface="Times New Roman"/>
                <a:cs typeface="Times New Roman"/>
              </a:rPr>
              <a:t>κ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 ) = 0, if (</a:t>
            </a:r>
            <a:r>
              <a:rPr lang="en-US" dirty="0" err="1" smtClean="0">
                <a:latin typeface="Times New Roman"/>
                <a:cs typeface="Times New Roman"/>
              </a:rPr>
              <a:t>x,y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sz="2200" dirty="0" err="1" smtClean="0">
                <a:sym typeface="Symbol"/>
              </a:rPr>
              <a:t>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E</a:t>
            </a:r>
            <a:r>
              <a:rPr lang="en-US" dirty="0" smtClean="0"/>
              <a:t> 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44196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CC"/>
                </a:solidFill>
                <a:latin typeface="Times New Roman"/>
                <a:cs typeface="Times New Roman"/>
              </a:rPr>
              <a:t>the Metropolis chain:</a:t>
            </a:r>
            <a:r>
              <a:rPr lang="en-US" dirty="0" smtClean="0">
                <a:latin typeface="Times New Roman"/>
                <a:cs typeface="Times New Roman"/>
              </a:rPr>
              <a:t> When chain is at state 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5024735"/>
            <a:ext cx="5281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- Pick neighbor </a:t>
            </a:r>
            <a:r>
              <a:rPr lang="en-US" i="1" dirty="0" err="1" smtClean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 with probability </a:t>
            </a:r>
            <a:r>
              <a:rPr lang="el-GR" i="1" dirty="0" smtClean="0">
                <a:latin typeface="Times New Roman"/>
                <a:cs typeface="Times New Roman"/>
              </a:rPr>
              <a:t>κ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 )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5486400"/>
            <a:ext cx="4583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- Accept move to </a:t>
            </a:r>
            <a:r>
              <a:rPr lang="en-US" i="1" dirty="0" err="1" smtClean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 with probability 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16" name="Picture 15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4800600" y="5854700"/>
            <a:ext cx="2387600" cy="876300"/>
          </a:xfrm>
          <a:prstGeom prst="rect">
            <a:avLst/>
          </a:prstGeom>
        </p:spPr>
      </p:pic>
      <p:pic>
        <p:nvPicPr>
          <p:cNvPr id="22" name="Picture 21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2743200" y="5867400"/>
            <a:ext cx="2108200" cy="87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Rot="1" noChangeArrowheads="1"/>
          </p:cNvSpPr>
          <p:nvPr/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000" dirty="0" smtClean="0">
                <a:solidFill>
                  <a:schemeClr val="tx2"/>
                </a:solidFill>
                <a:latin typeface="Times New Roman" pitchFamily="-112" charset="0"/>
              </a:rPr>
              <a:t>Example 3</a:t>
            </a:r>
            <a:endParaRPr lang="en-US" sz="4000" dirty="0">
              <a:solidFill>
                <a:schemeClr val="tx2"/>
              </a:solidFill>
              <a:latin typeface="Times New Roman" pitchFamily="-11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16764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CC"/>
                </a:solidFill>
                <a:latin typeface="Times New Roman"/>
                <a:cs typeface="Times New Roman"/>
              </a:rPr>
              <a:t>the Metropolis chain:</a:t>
            </a:r>
            <a:r>
              <a:rPr lang="en-US" dirty="0" smtClean="0">
                <a:latin typeface="Times New Roman"/>
                <a:cs typeface="Times New Roman"/>
              </a:rPr>
              <a:t> When process is at state 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2205335"/>
            <a:ext cx="5281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- Pick neighbor </a:t>
            </a:r>
            <a:r>
              <a:rPr lang="en-US" i="1" dirty="0" err="1" smtClean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 with probability </a:t>
            </a:r>
            <a:r>
              <a:rPr lang="el-GR" i="1" dirty="0" smtClean="0">
                <a:latin typeface="Times New Roman"/>
                <a:cs typeface="Times New Roman"/>
              </a:rPr>
              <a:t>κ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 )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743200"/>
            <a:ext cx="4583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- Accept move to </a:t>
            </a:r>
            <a:r>
              <a:rPr lang="en-US" i="1" dirty="0" err="1" smtClean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 with probability 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22" name="Picture 21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4724400" y="3822700"/>
            <a:ext cx="3441700" cy="1524000"/>
          </a:xfrm>
          <a:prstGeom prst="rect">
            <a:avLst/>
          </a:prstGeom>
        </p:spPr>
      </p:pic>
      <p:pic>
        <p:nvPicPr>
          <p:cNvPr id="23" name="Picture 22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317500" y="3810000"/>
            <a:ext cx="4546600" cy="1524000"/>
          </a:xfrm>
          <a:prstGeom prst="rect">
            <a:avLst/>
          </a:prstGeom>
        </p:spPr>
      </p:pic>
      <p:pic>
        <p:nvPicPr>
          <p:cNvPr id="24" name="Picture 23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5334000" y="2235200"/>
            <a:ext cx="2260600" cy="15240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6200" y="5486400"/>
            <a:ext cx="922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CC"/>
                </a:solidFill>
                <a:latin typeface="Times New Roman"/>
                <a:cs typeface="Times New Roman"/>
              </a:rPr>
              <a:t>Claim:</a:t>
            </a:r>
            <a:r>
              <a:rPr lang="en-US" dirty="0" smtClean="0">
                <a:latin typeface="Times New Roman"/>
                <a:cs typeface="Times New Roman"/>
              </a:rPr>
              <a:t> The Metropolis Markov chain is reversible </a:t>
            </a:r>
            <a:r>
              <a:rPr lang="en-US" dirty="0" err="1" smtClean="0">
                <a:latin typeface="Times New Roman"/>
                <a:cs typeface="Times New Roman"/>
              </a:rPr>
              <a:t>wrt</a:t>
            </a:r>
            <a:r>
              <a:rPr lang="en-US" dirty="0" smtClean="0">
                <a:latin typeface="Times New Roman"/>
                <a:cs typeface="Times New Roman"/>
              </a:rPr>
              <a:t> to </a:t>
            </a:r>
            <a:r>
              <a:rPr lang="en-US" dirty="0" err="1" smtClean="0">
                <a:latin typeface="Times New Roman"/>
                <a:cs typeface="Times New Roman"/>
              </a:rPr>
              <a:t>π(x</a:t>
            </a:r>
            <a:r>
              <a:rPr lang="en-US" dirty="0" smtClean="0">
                <a:latin typeface="Times New Roman"/>
                <a:cs typeface="Times New Roman"/>
              </a:rPr>
              <a:t>) = </a:t>
            </a:r>
            <a:r>
              <a:rPr lang="en-US" dirty="0" err="1" smtClean="0">
                <a:latin typeface="Times New Roman"/>
                <a:cs typeface="Times New Roman"/>
              </a:rPr>
              <a:t>w(x</a:t>
            </a:r>
            <a:r>
              <a:rPr lang="en-US" dirty="0" smtClean="0">
                <a:latin typeface="Times New Roman"/>
                <a:cs typeface="Times New Roman"/>
              </a:rPr>
              <a:t>)/Z.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3657600"/>
            <a:ext cx="2649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CC"/>
                </a:solidFill>
                <a:latin typeface="Times New Roman"/>
                <a:cs typeface="Times New Roman"/>
              </a:rPr>
              <a:t>Transition Matrix: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6172200"/>
            <a:ext cx="3045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CC"/>
                </a:solidFill>
                <a:latin typeface="Times New Roman"/>
                <a:cs typeface="Times New Roman"/>
              </a:rPr>
              <a:t>Proof:</a:t>
            </a:r>
            <a:r>
              <a:rPr lang="en-US" dirty="0" smtClean="0">
                <a:latin typeface="Times New Roman"/>
                <a:cs typeface="Times New Roman"/>
              </a:rPr>
              <a:t> 1point exercise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0" y="4724400"/>
            <a:ext cx="432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back to the fundamental theorem</a:t>
            </a:r>
            <a:endParaRPr lang="en-US" i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Rot="1" noChangeArrowheads="1"/>
          </p:cNvSpPr>
          <p:nvPr/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000" dirty="0" smtClean="0">
                <a:solidFill>
                  <a:schemeClr val="tx2"/>
                </a:solidFill>
                <a:latin typeface="Times New Roman" pitchFamily="-112" charset="0"/>
              </a:rPr>
              <a:t>Mixing of Reversible Markov Chains</a:t>
            </a:r>
            <a:endParaRPr lang="en-US" sz="4000" dirty="0">
              <a:solidFill>
                <a:schemeClr val="tx2"/>
              </a:solidFill>
              <a:latin typeface="Times New Roman" pitchFamily="-11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86000"/>
            <a:ext cx="86867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Theorem </a:t>
            </a:r>
            <a:r>
              <a:rPr lang="en-US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(Fundamental Theorem of Markov Chains)</a:t>
            </a:r>
            <a:r>
              <a:rPr lang="en-US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  <a:endParaRPr lang="en-US" sz="1000" i="1" dirty="0" smtClean="0">
              <a:latin typeface="Times New Roman"/>
              <a:cs typeface="Times New Roman"/>
            </a:endParaRPr>
          </a:p>
          <a:p>
            <a:r>
              <a:rPr lang="en-US" sz="1000" i="1" dirty="0" smtClean="0">
                <a:latin typeface="Times New Roman"/>
                <a:cs typeface="Times New Roman"/>
              </a:rPr>
              <a:t/>
            </a:r>
            <a:br>
              <a:rPr lang="en-US" sz="1000" i="1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If a Markov chain 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 is </a:t>
            </a:r>
            <a:r>
              <a:rPr lang="en-US" b="1" i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irreducible </a:t>
            </a:r>
            <a:r>
              <a:rPr lang="en-US" dirty="0" smtClean="0">
                <a:latin typeface="Times New Roman"/>
                <a:cs typeface="Times New Roman"/>
              </a:rPr>
              <a:t>and </a:t>
            </a:r>
            <a:r>
              <a:rPr lang="en-US" b="1" i="1" dirty="0" err="1" smtClean="0">
                <a:solidFill>
                  <a:srgbClr val="FFFFCC"/>
                </a:solidFill>
                <a:latin typeface="Times New Roman"/>
                <a:cs typeface="Times New Roman"/>
              </a:rPr>
              <a:t>aperiodic</a:t>
            </a:r>
            <a:r>
              <a:rPr lang="en-US" b="1" i="1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then: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03860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i="1" dirty="0" err="1" smtClean="0">
                <a:latin typeface="Times New Roman"/>
                <a:cs typeface="Times New Roman"/>
              </a:rPr>
              <a:t>p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t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 → </a:t>
            </a:r>
            <a:r>
              <a:rPr lang="en-US" i="1" dirty="0" err="1" smtClean="0">
                <a:latin typeface="Times New Roman"/>
                <a:cs typeface="Times New Roman"/>
              </a:rPr>
              <a:t>π</a:t>
            </a:r>
            <a:r>
              <a:rPr lang="en-US" dirty="0" smtClean="0">
                <a:latin typeface="Times New Roman"/>
                <a:cs typeface="Times New Roman"/>
              </a:rPr>
              <a:t> as </a:t>
            </a:r>
            <a:r>
              <a:rPr lang="en-US" i="1" dirty="0" err="1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 → ∞, for all 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∈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Ω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3429000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a. it has a unique stationary distribution </a:t>
            </a:r>
            <a:r>
              <a:rPr lang="en-US" i="1" dirty="0" err="1" smtClean="0">
                <a:latin typeface="Times New Roman"/>
                <a:cs typeface="Times New Roman"/>
              </a:rPr>
              <a:t>π</a:t>
            </a:r>
            <a:r>
              <a:rPr lang="en-US" i="1" dirty="0" smtClean="0">
                <a:latin typeface="Times New Roman"/>
                <a:cs typeface="Times New Roman"/>
              </a:rPr>
              <a:t> =</a:t>
            </a:r>
            <a:r>
              <a:rPr lang="en-US" i="1" dirty="0" err="1" smtClean="0">
                <a:latin typeface="Times New Roman"/>
                <a:cs typeface="Times New Roman"/>
              </a:rPr>
              <a:t>π</a:t>
            </a:r>
            <a:r>
              <a:rPr lang="en-US" i="1" dirty="0" smtClean="0">
                <a:latin typeface="Times New Roman"/>
                <a:cs typeface="Times New Roman"/>
              </a:rPr>
              <a:t> P </a:t>
            </a:r>
            <a:r>
              <a:rPr lang="en-US" dirty="0" smtClean="0">
                <a:latin typeface="Times New Roman"/>
                <a:cs typeface="Times New Roman"/>
              </a:rPr>
              <a:t>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181600"/>
            <a:ext cx="2289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Proof: </a:t>
            </a:r>
            <a:r>
              <a:rPr lang="en-US" dirty="0" smtClean="0">
                <a:latin typeface="Times New Roman"/>
                <a:cs typeface="Times New Roman"/>
              </a:rPr>
              <a:t>see notes.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0" y="4495800"/>
            <a:ext cx="974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recap</a:t>
            </a:r>
            <a:endParaRPr lang="en-US" i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Rot="1" noChangeArrowheads="1"/>
          </p:cNvSpPr>
          <p:nvPr/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000" dirty="0" smtClean="0">
                <a:solidFill>
                  <a:schemeClr val="tx2"/>
                </a:solidFill>
                <a:latin typeface="Times New Roman" pitchFamily="-112" charset="0"/>
              </a:rPr>
              <a:t>Markov Chains</a:t>
            </a:r>
            <a:endParaRPr lang="en-US" sz="4000" dirty="0">
              <a:solidFill>
                <a:schemeClr val="tx2"/>
              </a:solidFill>
              <a:latin typeface="Times New Roman" pitchFamily="-11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52400" y="1447800"/>
            <a:ext cx="10210800" cy="2734965"/>
            <a:chOff x="152400" y="1447800"/>
            <a:chExt cx="10210800" cy="2734965"/>
          </a:xfrm>
        </p:grpSpPr>
        <p:sp>
          <p:nvSpPr>
            <p:cNvPr id="33" name="TextBox 32"/>
            <p:cNvSpPr txBox="1"/>
            <p:nvPr/>
          </p:nvSpPr>
          <p:spPr>
            <a:xfrm>
              <a:off x="152400" y="1447800"/>
              <a:ext cx="89915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/>
                  <a:cs typeface="Times New Roman"/>
                </a:rPr>
                <a:t>Def: </a:t>
              </a:r>
              <a:r>
                <a:rPr lang="en-US" dirty="0" smtClean="0">
                  <a:latin typeface="Times New Roman"/>
                  <a:cs typeface="Times New Roman"/>
                </a:rPr>
                <a:t>A </a:t>
              </a:r>
              <a:r>
                <a:rPr lang="en-US" b="1" i="1" dirty="0" smtClean="0">
                  <a:solidFill>
                    <a:srgbClr val="3366FF"/>
                  </a:solidFill>
                  <a:latin typeface="Times New Roman"/>
                  <a:cs typeface="Times New Roman"/>
                </a:rPr>
                <a:t>Markov Chain </a:t>
              </a:r>
              <a:r>
                <a:rPr lang="en-US" dirty="0" smtClean="0">
                  <a:latin typeface="Times New Roman"/>
                  <a:cs typeface="Times New Roman"/>
                </a:rPr>
                <a:t>on </a:t>
              </a:r>
              <a:r>
                <a:rPr lang="en-US" dirty="0" err="1" smtClean="0">
                  <a:latin typeface="Times New Roman"/>
                  <a:cs typeface="Times New Roman"/>
                </a:rPr>
                <a:t>Ω</a:t>
              </a:r>
              <a:r>
                <a:rPr lang="en-US" dirty="0" smtClean="0">
                  <a:latin typeface="Times New Roman"/>
                  <a:cs typeface="Times New Roman"/>
                </a:rPr>
                <a:t> is a stochastic process (</a:t>
              </a:r>
              <a:r>
                <a:rPr lang="en-US" i="1" dirty="0" smtClean="0">
                  <a:latin typeface="Times New Roman"/>
                  <a:cs typeface="Times New Roman"/>
                </a:rPr>
                <a:t>X</a:t>
              </a:r>
              <a:r>
                <a:rPr lang="en-US" baseline="-25000" dirty="0" smtClean="0">
                  <a:latin typeface="Times New Roman"/>
                  <a:cs typeface="Times New Roman"/>
                </a:rPr>
                <a:t>0</a:t>
              </a:r>
              <a:r>
                <a:rPr lang="en-US" dirty="0" smtClean="0">
                  <a:latin typeface="Times New Roman"/>
                  <a:cs typeface="Times New Roman"/>
                </a:rPr>
                <a:t>, </a:t>
              </a:r>
              <a:r>
                <a:rPr lang="en-US" i="1" dirty="0" smtClean="0">
                  <a:latin typeface="Times New Roman"/>
                  <a:cs typeface="Times New Roman"/>
                </a:rPr>
                <a:t>X</a:t>
              </a:r>
              <a:r>
                <a:rPr lang="en-US" baseline="-25000" dirty="0" smtClean="0">
                  <a:latin typeface="Times New Roman"/>
                  <a:cs typeface="Times New Roman"/>
                </a:rPr>
                <a:t>1</a:t>
              </a:r>
              <a:r>
                <a:rPr lang="en-US" dirty="0" smtClean="0">
                  <a:latin typeface="Times New Roman"/>
                  <a:cs typeface="Times New Roman"/>
                </a:rPr>
                <a:t>,…, </a:t>
              </a:r>
              <a:r>
                <a:rPr lang="en-US" i="1" dirty="0" err="1" smtClean="0">
                  <a:latin typeface="Times New Roman"/>
                  <a:cs typeface="Times New Roman"/>
                </a:rPr>
                <a:t>X</a:t>
              </a:r>
              <a:r>
                <a:rPr lang="en-US" i="1" baseline="-25000" dirty="0" err="1" smtClean="0">
                  <a:latin typeface="Times New Roman"/>
                  <a:cs typeface="Times New Roman"/>
                </a:rPr>
                <a:t>t</a:t>
              </a:r>
              <a:r>
                <a:rPr lang="en-US" dirty="0" smtClean="0">
                  <a:latin typeface="Times New Roman"/>
                  <a:cs typeface="Times New Roman"/>
                </a:rPr>
                <a:t>, …) such that</a:t>
              </a:r>
              <a:endParaRPr lang="en-US" b="1" dirty="0">
                <a:latin typeface="Times New Roman"/>
                <a:cs typeface="Times New Roman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914400" y="2023765"/>
              <a:ext cx="2222500" cy="1066800"/>
              <a:chOff x="1143000" y="4978400"/>
              <a:chExt cx="2222500" cy="1066800"/>
            </a:xfrm>
          </p:grpSpPr>
          <p:pic>
            <p:nvPicPr>
              <p:cNvPr id="31" name="Picture 30" descr="latex-image-1.pdf"/>
              <p:cNvPicPr>
                <a:picLocks noChangeAspect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3"/>
                  <a:stretch>
                    <a:fillRect/>
                  </a:stretch>
                </p:blipFill>
              </mc:Choice>
              <mc:Fallback>
                <p:blipFill>
                  <a:blip r:embed="rId4"/>
                  <a:stretch>
                    <a:fillRect/>
                  </a:stretch>
                </p:blipFill>
              </mc:Fallback>
            </mc:AlternateContent>
            <p:spPr>
              <a:xfrm>
                <a:off x="1358900" y="4978400"/>
                <a:ext cx="2006600" cy="1066800"/>
              </a:xfrm>
              <a:prstGeom prst="rect">
                <a:avLst/>
              </a:prstGeom>
            </p:spPr>
          </p:pic>
          <p:sp>
            <p:nvSpPr>
              <p:cNvPr id="35" name="TextBox 34"/>
              <p:cNvSpPr txBox="1"/>
              <p:nvPr/>
            </p:nvSpPr>
            <p:spPr>
              <a:xfrm>
                <a:off x="1143000" y="5232400"/>
                <a:ext cx="3982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/>
                    <a:cs typeface="Times New Roman"/>
                  </a:rPr>
                  <a:t>a.</a:t>
                </a:r>
                <a:endParaRPr lang="en-US" dirty="0"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914400" y="2519065"/>
              <a:ext cx="9448800" cy="844550"/>
              <a:chOff x="914400" y="5562600"/>
              <a:chExt cx="9448800" cy="844550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914400" y="5710535"/>
                <a:ext cx="4154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Times New Roman"/>
                    <a:cs typeface="Times New Roman"/>
                  </a:rPr>
                  <a:t>b</a:t>
                </a:r>
                <a:r>
                  <a:rPr lang="en-US" dirty="0" smtClean="0">
                    <a:latin typeface="Times New Roman"/>
                    <a:cs typeface="Times New Roman"/>
                  </a:rPr>
                  <a:t>.</a:t>
                </a:r>
                <a:endParaRPr lang="en-US" dirty="0">
                  <a:latin typeface="Times New Roman"/>
                  <a:cs typeface="Times New Roman"/>
                </a:endParaRPr>
              </a:p>
            </p:txBody>
          </p:sp>
          <p:pic>
            <p:nvPicPr>
              <p:cNvPr id="50" name="Picture 49" descr="latex-image-1.pdf"/>
              <p:cNvPicPr>
                <a:picLocks noChangeAspect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5"/>
                  <a:stretch>
                    <a:fillRect/>
                  </a:stretch>
                </p:blipFill>
              </mc:Choice>
              <mc:Fallback>
                <p:blipFill>
                  <a:blip r:embed="rId6"/>
                  <a:stretch>
                    <a:fillRect/>
                  </a:stretch>
                </p:blipFill>
              </mc:Fallback>
            </mc:AlternateContent>
            <p:spPr>
              <a:xfrm>
                <a:off x="1219200" y="5562600"/>
                <a:ext cx="9144000" cy="844550"/>
              </a:xfrm>
              <a:prstGeom prst="rect">
                <a:avLst/>
              </a:prstGeom>
            </p:spPr>
          </p:pic>
        </p:grpSp>
        <p:grpSp>
          <p:nvGrpSpPr>
            <p:cNvPr id="55" name="Group 54"/>
            <p:cNvGrpSpPr/>
            <p:nvPr/>
          </p:nvGrpSpPr>
          <p:grpSpPr>
            <a:xfrm>
              <a:off x="7302500" y="3075219"/>
              <a:ext cx="1460500" cy="1107546"/>
              <a:chOff x="7683500" y="6118754"/>
              <a:chExt cx="1460500" cy="1107546"/>
            </a:xfrm>
          </p:grpSpPr>
          <p:pic>
            <p:nvPicPr>
              <p:cNvPr id="51" name="Picture 50" descr="latex-image-1.pdf"/>
              <p:cNvPicPr>
                <a:picLocks noChangeAspect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7"/>
                  <a:stretch>
                    <a:fillRect/>
                  </a:stretch>
                </p:blipFill>
              </mc:Choice>
              <mc:Fallback>
                <p:blipFill>
                  <a:blip r:embed="rId8"/>
                  <a:stretch>
                    <a:fillRect/>
                  </a:stretch>
                </p:blipFill>
              </mc:Fallback>
            </mc:AlternateContent>
            <p:spPr>
              <a:xfrm>
                <a:off x="7683500" y="6134100"/>
                <a:ext cx="1460500" cy="1092200"/>
              </a:xfrm>
              <a:prstGeom prst="rect">
                <a:avLst/>
              </a:prstGeom>
            </p:spPr>
          </p:pic>
          <p:sp>
            <p:nvSpPr>
              <p:cNvPr id="52" name="TextBox 51"/>
              <p:cNvSpPr txBox="1"/>
              <p:nvPr/>
            </p:nvSpPr>
            <p:spPr>
              <a:xfrm rot="5400000">
                <a:off x="8221392" y="6109797"/>
                <a:ext cx="4437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"/>
                    <a:cs typeface="Times"/>
                  </a:rPr>
                  <a:t>=:</a:t>
                </a:r>
                <a:endParaRPr lang="en-US" dirty="0">
                  <a:latin typeface="Times"/>
                  <a:cs typeface="Times"/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76200" y="4013200"/>
            <a:ext cx="7443173" cy="2781300"/>
            <a:chOff x="76200" y="4013200"/>
            <a:chExt cx="7443173" cy="2781300"/>
          </a:xfrm>
        </p:grpSpPr>
        <p:pic>
          <p:nvPicPr>
            <p:cNvPr id="23" name="Picture 22" descr="latex-image-1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9"/>
                <a:stretch>
                  <a:fillRect/>
                </a:stretch>
              </p:blipFill>
            </mc:Choice>
            <mc:Fallback>
              <p:blipFill>
                <a:blip r:embed="rId10"/>
                <a:stretch>
                  <a:fillRect/>
                </a:stretch>
              </p:blipFill>
            </mc:Fallback>
          </mc:AlternateContent>
          <p:spPr>
            <a:xfrm>
              <a:off x="2736850" y="4876800"/>
              <a:ext cx="2413000" cy="115570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auto">
            <a:xfrm>
              <a:off x="2667000" y="5130800"/>
              <a:ext cx="2590800" cy="1498600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-11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82793" y="4406900"/>
              <a:ext cx="52365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/>
                  <a:cs typeface="Times New Roman"/>
                </a:rPr>
                <a:t>distribution of  </a:t>
              </a:r>
              <a:r>
                <a:rPr lang="en-US" i="1" dirty="0" err="1" smtClean="0">
                  <a:latin typeface="Times New Roman"/>
                  <a:cs typeface="Times New Roman"/>
                </a:rPr>
                <a:t>X</a:t>
              </a:r>
              <a:r>
                <a:rPr lang="en-US" i="1" baseline="-25000" dirty="0" err="1" smtClean="0">
                  <a:latin typeface="Times New Roman"/>
                  <a:cs typeface="Times New Roman"/>
                </a:rPr>
                <a:t>t</a:t>
              </a:r>
              <a:r>
                <a:rPr lang="en-US" dirty="0" smtClean="0">
                  <a:latin typeface="Times New Roman"/>
                  <a:cs typeface="Times New Roman"/>
                </a:rPr>
                <a:t> conditioning on </a:t>
              </a:r>
              <a:r>
                <a:rPr lang="en-US" i="1" dirty="0" smtClean="0">
                  <a:latin typeface="Times New Roman"/>
                  <a:cs typeface="Times New Roman"/>
                </a:rPr>
                <a:t>X</a:t>
              </a:r>
              <a:r>
                <a:rPr lang="en-US" baseline="-25000" dirty="0" smtClean="0">
                  <a:latin typeface="Times New Roman"/>
                  <a:cs typeface="Times New Roman"/>
                </a:rPr>
                <a:t>0 </a:t>
              </a:r>
              <a:r>
                <a:rPr lang="en-US" dirty="0" smtClean="0">
                  <a:latin typeface="Times New Roman"/>
                  <a:cs typeface="Times New Roman"/>
                </a:rPr>
                <a:t>= </a:t>
              </a:r>
              <a:r>
                <a:rPr lang="en-US" i="1" dirty="0" err="1" smtClean="0">
                  <a:latin typeface="Times New Roman"/>
                  <a:cs typeface="Times New Roman"/>
                </a:rPr>
                <a:t>x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6" name="Picture 25" descr="latex-image-1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11"/>
                <a:stretch>
                  <a:fillRect/>
                </a:stretch>
              </p:blipFill>
            </mc:Choice>
            <mc:Fallback>
              <p:blipFill>
                <a:blip r:embed="rId12"/>
                <a:stretch>
                  <a:fillRect/>
                </a:stretch>
              </p:blipFill>
            </mc:Fallback>
          </mc:AlternateContent>
          <p:spPr>
            <a:xfrm>
              <a:off x="76200" y="4013200"/>
              <a:ext cx="2374900" cy="121920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1495241" y="5207000"/>
              <a:ext cx="7145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/>
                  <a:cs typeface="Times New Roman"/>
                </a:rPr>
                <a:t>then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pic>
          <p:nvPicPr>
            <p:cNvPr id="28" name="Picture 27" descr="latex-image-1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13"/>
                <a:stretch>
                  <a:fillRect/>
                </a:stretch>
              </p:blipFill>
            </mc:Choice>
            <mc:Fallback>
              <p:blipFill>
                <a:blip r:embed="rId14"/>
                <a:stretch>
                  <a:fillRect/>
                </a:stretch>
              </p:blipFill>
            </mc:Fallback>
          </mc:AlternateContent>
          <p:spPr>
            <a:xfrm>
              <a:off x="2743200" y="5638800"/>
              <a:ext cx="2222500" cy="11557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Rot="1" noChangeArrowheads="1"/>
          </p:cNvSpPr>
          <p:nvPr/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000" dirty="0" smtClean="0">
                <a:solidFill>
                  <a:schemeClr val="tx2"/>
                </a:solidFill>
                <a:latin typeface="Times New Roman" pitchFamily="-112" charset="0"/>
              </a:rPr>
              <a:t>Graphical Representation</a:t>
            </a:r>
            <a:endParaRPr lang="en-US" sz="4000" dirty="0">
              <a:solidFill>
                <a:schemeClr val="tx2"/>
              </a:solidFill>
              <a:latin typeface="Times New Roman" pitchFamily="-11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" y="1447800"/>
            <a:ext cx="8153400" cy="2057400"/>
            <a:chOff x="457200" y="1447800"/>
            <a:chExt cx="8153400" cy="2057400"/>
          </a:xfrm>
        </p:grpSpPr>
        <p:sp>
          <p:nvSpPr>
            <p:cNvPr id="9" name="TextBox 8"/>
            <p:cNvSpPr txBox="1"/>
            <p:nvPr/>
          </p:nvSpPr>
          <p:spPr>
            <a:xfrm>
              <a:off x="457200" y="1447800"/>
              <a:ext cx="49322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Times"/>
                  <a:cs typeface="Times"/>
                </a:rPr>
                <a:t>Represent Markov chain by a graph </a:t>
              </a:r>
              <a:r>
                <a:rPr lang="en-US" sz="2200" i="1" dirty="0" smtClean="0">
                  <a:latin typeface="Times"/>
                  <a:cs typeface="Times"/>
                </a:rPr>
                <a:t>G</a:t>
              </a:r>
              <a:r>
                <a:rPr lang="en-US" sz="2200" dirty="0" smtClean="0">
                  <a:latin typeface="Times"/>
                  <a:cs typeface="Times"/>
                </a:rPr>
                <a:t>(</a:t>
              </a:r>
              <a:r>
                <a:rPr lang="en-US" sz="2200" i="1" dirty="0" smtClean="0">
                  <a:latin typeface="Times"/>
                  <a:cs typeface="Times"/>
                </a:rPr>
                <a:t>P</a:t>
              </a:r>
              <a:r>
                <a:rPr lang="en-US" sz="2200" dirty="0" smtClean="0">
                  <a:latin typeface="Times"/>
                  <a:cs typeface="Times"/>
                </a:rPr>
                <a:t>):</a:t>
              </a:r>
              <a:endParaRPr lang="en-US" sz="2200" dirty="0">
                <a:latin typeface="Times"/>
                <a:cs typeface="Time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90600" y="2357735"/>
              <a:ext cx="7620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en-US" sz="2200" dirty="0" smtClean="0">
                  <a:latin typeface="Times"/>
                  <a:cs typeface="Times"/>
                </a:rPr>
                <a:t> there is a directed edge between states </a:t>
              </a:r>
              <a:r>
                <a:rPr lang="en-US" sz="2200" i="1" dirty="0" err="1" smtClean="0">
                  <a:latin typeface="Times"/>
                  <a:cs typeface="Times"/>
                </a:rPr>
                <a:t>x</a:t>
              </a:r>
              <a:r>
                <a:rPr lang="en-US" sz="2200" dirty="0" smtClean="0">
                  <a:latin typeface="Times"/>
                  <a:cs typeface="Times"/>
                </a:rPr>
                <a:t> and </a:t>
              </a:r>
              <a:r>
                <a:rPr lang="en-US" sz="2200" i="1" dirty="0" err="1" smtClean="0">
                  <a:latin typeface="Times"/>
                  <a:cs typeface="Times"/>
                </a:rPr>
                <a:t>y</a:t>
              </a:r>
              <a:r>
                <a:rPr lang="en-US" sz="2200" dirty="0" smtClean="0">
                  <a:latin typeface="Times"/>
                  <a:cs typeface="Times"/>
                </a:rPr>
                <a:t> if  </a:t>
              </a:r>
              <a:r>
                <a:rPr lang="en-US" sz="2200" i="1" dirty="0" err="1" smtClean="0">
                  <a:latin typeface="Times"/>
                  <a:cs typeface="Times"/>
                </a:rPr>
                <a:t>P</a:t>
              </a:r>
              <a:r>
                <a:rPr lang="en-US" sz="2200" dirty="0" err="1" smtClean="0">
                  <a:latin typeface="Times"/>
                  <a:cs typeface="Times"/>
                </a:rPr>
                <a:t>(</a:t>
              </a:r>
              <a:r>
                <a:rPr lang="en-US" sz="2200" i="1" dirty="0" err="1" smtClean="0">
                  <a:latin typeface="Times"/>
                  <a:cs typeface="Times"/>
                </a:rPr>
                <a:t>x</a:t>
              </a:r>
              <a:r>
                <a:rPr lang="en-US" sz="2200" dirty="0" smtClean="0">
                  <a:latin typeface="Times"/>
                  <a:cs typeface="Times"/>
                </a:rPr>
                <a:t>, </a:t>
              </a:r>
              <a:r>
                <a:rPr lang="en-US" sz="2200" i="1" dirty="0" err="1" smtClean="0">
                  <a:latin typeface="Times"/>
                  <a:cs typeface="Times"/>
                </a:rPr>
                <a:t>y</a:t>
              </a:r>
              <a:r>
                <a:rPr lang="en-US" sz="2200" dirty="0" smtClean="0">
                  <a:latin typeface="Times"/>
                  <a:cs typeface="Times"/>
                </a:rPr>
                <a:t>) &gt; 0, with edge-weight </a:t>
              </a:r>
              <a:r>
                <a:rPr lang="en-US" sz="2200" i="1" dirty="0" err="1" smtClean="0">
                  <a:latin typeface="Times"/>
                  <a:cs typeface="Times"/>
                </a:rPr>
                <a:t>P</a:t>
              </a:r>
              <a:r>
                <a:rPr lang="en-US" sz="2200" dirty="0" err="1" smtClean="0">
                  <a:latin typeface="Times"/>
                  <a:cs typeface="Times"/>
                </a:rPr>
                <a:t>(</a:t>
              </a:r>
              <a:r>
                <a:rPr lang="en-US" sz="2200" i="1" dirty="0" err="1" smtClean="0">
                  <a:latin typeface="Times"/>
                  <a:cs typeface="Times"/>
                </a:rPr>
                <a:t>x</a:t>
              </a:r>
              <a:r>
                <a:rPr lang="en-US" sz="2200" dirty="0" err="1" smtClean="0">
                  <a:latin typeface="Times"/>
                  <a:cs typeface="Times"/>
                </a:rPr>
                <a:t>,</a:t>
              </a:r>
              <a:r>
                <a:rPr lang="en-US" sz="2200" i="1" dirty="0" err="1" smtClean="0">
                  <a:latin typeface="Times"/>
                  <a:cs typeface="Times"/>
                </a:rPr>
                <a:t>y</a:t>
              </a:r>
              <a:r>
                <a:rPr lang="en-US" sz="2200" dirty="0" smtClean="0">
                  <a:latin typeface="Times"/>
                  <a:cs typeface="Times"/>
                </a:rPr>
                <a:t>); (no edge if </a:t>
              </a:r>
              <a:r>
                <a:rPr lang="en-US" sz="2200" dirty="0" err="1" smtClean="0">
                  <a:latin typeface="Times"/>
                  <a:cs typeface="Times"/>
                </a:rPr>
                <a:t>P(x,y</a:t>
              </a:r>
              <a:r>
                <a:rPr lang="en-US" sz="2200" dirty="0" smtClean="0">
                  <a:latin typeface="Times"/>
                  <a:cs typeface="Times"/>
                </a:rPr>
                <a:t>)=0;)</a:t>
              </a:r>
              <a:endParaRPr lang="en-US" sz="2200" dirty="0">
                <a:latin typeface="Times"/>
                <a:cs typeface="Time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0600" y="1905000"/>
              <a:ext cx="651285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Times"/>
                  <a:cs typeface="Times"/>
                </a:rPr>
                <a:t>- nodes are identified with elements of the state-space </a:t>
              </a:r>
              <a:r>
                <a:rPr lang="en-US" sz="2200" dirty="0" err="1" smtClean="0">
                  <a:latin typeface="Times New Roman"/>
                  <a:cs typeface="Times New Roman"/>
                </a:rPr>
                <a:t>Ω</a:t>
              </a:r>
              <a:r>
                <a:rPr lang="en-US" sz="2200" dirty="0" smtClean="0">
                  <a:latin typeface="Times"/>
                  <a:cs typeface="Times"/>
                </a:rPr>
                <a:t>  </a:t>
              </a:r>
              <a:endParaRPr lang="en-US" sz="2200" dirty="0">
                <a:latin typeface="Times"/>
                <a:cs typeface="Time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90600" y="3074313"/>
              <a:ext cx="496363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Times"/>
                  <a:cs typeface="Times"/>
                </a:rPr>
                <a:t>- self loops are allowed (when </a:t>
              </a:r>
              <a:r>
                <a:rPr lang="en-US" sz="2200" i="1" dirty="0" err="1" smtClean="0">
                  <a:latin typeface="Times"/>
                  <a:cs typeface="Times"/>
                </a:rPr>
                <a:t>P</a:t>
              </a:r>
              <a:r>
                <a:rPr lang="en-US" sz="2200" dirty="0" err="1" smtClean="0">
                  <a:latin typeface="Times"/>
                  <a:cs typeface="Times"/>
                </a:rPr>
                <a:t>(</a:t>
              </a:r>
              <a:r>
                <a:rPr lang="en-US" sz="2200" i="1" dirty="0" err="1" smtClean="0">
                  <a:latin typeface="Times"/>
                  <a:cs typeface="Times"/>
                </a:rPr>
                <a:t>x</a:t>
              </a:r>
              <a:r>
                <a:rPr lang="en-US" sz="2200" dirty="0" err="1" smtClean="0">
                  <a:latin typeface="Times"/>
                  <a:cs typeface="Times"/>
                </a:rPr>
                <a:t>,</a:t>
              </a:r>
              <a:r>
                <a:rPr lang="en-US" sz="2200" i="1" dirty="0" err="1" smtClean="0">
                  <a:latin typeface="Times"/>
                  <a:cs typeface="Times"/>
                </a:rPr>
                <a:t>x</a:t>
              </a:r>
              <a:r>
                <a:rPr lang="en-US" sz="2200" dirty="0" smtClean="0">
                  <a:latin typeface="Times"/>
                  <a:cs typeface="Times"/>
                </a:rPr>
                <a:t>) &gt;0)</a:t>
              </a:r>
              <a:endParaRPr lang="en-US" sz="2200" dirty="0">
                <a:latin typeface="Times"/>
                <a:cs typeface="Times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57200" y="3733800"/>
            <a:ext cx="7619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Much of the theory of Markov chains only depends on the topology of </a:t>
            </a:r>
            <a:r>
              <a:rPr lang="en-US" sz="2200" i="1" dirty="0" smtClean="0">
                <a:latin typeface="Times New Roman"/>
                <a:cs typeface="Times New Roman"/>
              </a:rPr>
              <a:t>G </a:t>
            </a:r>
            <a:r>
              <a:rPr lang="en-US" sz="2200" dirty="0" smtClean="0">
                <a:latin typeface="Times New Roman"/>
                <a:cs typeface="Times New Roman"/>
              </a:rPr>
              <a:t>(</a:t>
            </a:r>
            <a:r>
              <a:rPr lang="en-US" sz="2200" i="1" dirty="0" smtClean="0">
                <a:latin typeface="Times New Roman"/>
                <a:cs typeface="Times New Roman"/>
              </a:rPr>
              <a:t>P</a:t>
            </a:r>
            <a:r>
              <a:rPr lang="en-US" sz="2200" dirty="0" smtClean="0">
                <a:latin typeface="Times New Roman"/>
                <a:cs typeface="Times New Roman"/>
              </a:rPr>
              <a:t>), rather than its edge-weights.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5105400"/>
            <a:ext cx="2212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irreducibility</a:t>
            </a:r>
            <a:endParaRPr lang="en-US" sz="2800" b="1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5867400"/>
            <a:ext cx="2019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aperiodicity</a:t>
            </a:r>
            <a:endParaRPr lang="en-US" sz="2800" b="1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Rot="1" noChangeArrowheads="1"/>
          </p:cNvSpPr>
          <p:nvPr/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000" dirty="0" smtClean="0">
                <a:solidFill>
                  <a:schemeClr val="tx2"/>
                </a:solidFill>
                <a:latin typeface="Times New Roman" pitchFamily="-112" charset="0"/>
              </a:rPr>
              <a:t>Mixing of Reversible Markov Chains</a:t>
            </a:r>
            <a:endParaRPr lang="en-US" sz="4000" dirty="0">
              <a:solidFill>
                <a:schemeClr val="tx2"/>
              </a:solidFill>
              <a:latin typeface="Times New Roman" pitchFamily="-11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24335"/>
            <a:ext cx="86867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Theorem </a:t>
            </a:r>
            <a:r>
              <a:rPr lang="en-US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(Fundamental Theorem of Markov Chains)</a:t>
            </a:r>
            <a:r>
              <a:rPr lang="en-US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  <a:endParaRPr lang="en-US" sz="1000" i="1" dirty="0" smtClean="0">
              <a:latin typeface="Times New Roman"/>
              <a:cs typeface="Times New Roman"/>
            </a:endParaRPr>
          </a:p>
          <a:p>
            <a:r>
              <a:rPr lang="en-US" sz="1000" i="1" dirty="0" smtClean="0">
                <a:latin typeface="Times New Roman"/>
                <a:cs typeface="Times New Roman"/>
              </a:rPr>
              <a:t/>
            </a:r>
            <a:br>
              <a:rPr lang="en-US" sz="1000" i="1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If a Markov chain 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 is </a:t>
            </a:r>
            <a:r>
              <a:rPr lang="en-US" b="1" i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irreducible </a:t>
            </a:r>
            <a:r>
              <a:rPr lang="en-US" dirty="0" smtClean="0">
                <a:latin typeface="Times New Roman"/>
                <a:cs typeface="Times New Roman"/>
              </a:rPr>
              <a:t>and </a:t>
            </a:r>
            <a:r>
              <a:rPr lang="en-US" b="1" i="1" dirty="0" err="1" smtClean="0">
                <a:solidFill>
                  <a:srgbClr val="FFFFCC"/>
                </a:solidFill>
                <a:latin typeface="Times New Roman"/>
                <a:cs typeface="Times New Roman"/>
              </a:rPr>
              <a:t>aperiodic</a:t>
            </a:r>
            <a:r>
              <a:rPr lang="en-US" b="1" i="1" dirty="0" smtClean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then: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576935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i="1" dirty="0" err="1" smtClean="0">
                <a:latin typeface="Times New Roman"/>
                <a:cs typeface="Times New Roman"/>
              </a:rPr>
              <a:t>p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t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 → </a:t>
            </a:r>
            <a:r>
              <a:rPr lang="en-US" i="1" dirty="0" err="1" smtClean="0">
                <a:latin typeface="Times New Roman"/>
                <a:cs typeface="Times New Roman"/>
              </a:rPr>
              <a:t>π</a:t>
            </a:r>
            <a:r>
              <a:rPr lang="en-US" dirty="0" smtClean="0">
                <a:latin typeface="Times New Roman"/>
                <a:cs typeface="Times New Roman"/>
              </a:rPr>
              <a:t> as </a:t>
            </a:r>
            <a:r>
              <a:rPr lang="en-US" i="1" dirty="0" err="1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 → ∞, for all 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∈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Ω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2967335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a. it has a unique stationary distribution </a:t>
            </a:r>
            <a:r>
              <a:rPr lang="en-US" i="1" dirty="0" err="1" smtClean="0">
                <a:latin typeface="Times New Roman"/>
                <a:cs typeface="Times New Roman"/>
              </a:rPr>
              <a:t>π</a:t>
            </a:r>
            <a:r>
              <a:rPr lang="en-US" i="1" dirty="0" smtClean="0">
                <a:latin typeface="Times New Roman"/>
                <a:cs typeface="Times New Roman"/>
              </a:rPr>
              <a:t> =</a:t>
            </a:r>
            <a:r>
              <a:rPr lang="en-US" i="1" dirty="0" err="1" smtClean="0">
                <a:latin typeface="Times New Roman"/>
                <a:cs typeface="Times New Roman"/>
              </a:rPr>
              <a:t>π</a:t>
            </a:r>
            <a:r>
              <a:rPr lang="en-US" i="1" dirty="0" smtClean="0">
                <a:latin typeface="Times New Roman"/>
                <a:cs typeface="Times New Roman"/>
              </a:rPr>
              <a:t> P </a:t>
            </a:r>
            <a:r>
              <a:rPr lang="en-US" dirty="0" smtClean="0">
                <a:latin typeface="Times New Roman"/>
                <a:cs typeface="Times New Roman"/>
              </a:rPr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0" y="4648200"/>
            <a:ext cx="1430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examples</a:t>
            </a:r>
            <a:endParaRPr lang="en-US" i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Rot="1" noChangeArrowheads="1"/>
          </p:cNvSpPr>
          <p:nvPr/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000" dirty="0" smtClean="0">
                <a:solidFill>
                  <a:schemeClr val="tx2"/>
                </a:solidFill>
                <a:latin typeface="Times New Roman" pitchFamily="-112" charset="0"/>
              </a:rPr>
              <a:t>Example 1</a:t>
            </a:r>
            <a:endParaRPr lang="en-US" sz="4000" dirty="0">
              <a:solidFill>
                <a:schemeClr val="tx2"/>
              </a:solidFill>
              <a:latin typeface="Times New Roman" pitchFamily="-11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Random Walk on undirected Graph G=(V, E)</a:t>
            </a:r>
            <a:endParaRPr lang="en-US" dirty="0">
              <a:latin typeface="Times New Roman"/>
              <a:cs typeface="Times New Roman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816100" y="2222500"/>
            <a:ext cx="5194300" cy="2044700"/>
            <a:chOff x="1828800" y="2159000"/>
            <a:chExt cx="5194300" cy="2044700"/>
          </a:xfrm>
        </p:grpSpPr>
        <p:pic>
          <p:nvPicPr>
            <p:cNvPr id="8" name="Picture 7" descr="latex-image-1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3"/>
                <a:stretch>
                  <a:fillRect/>
                </a:stretch>
              </p:blipFill>
            </mc:Choice>
            <mc:Fallback>
              <p:blipFill>
                <a:blip r:embed="rId4"/>
                <a:stretch>
                  <a:fillRect/>
                </a:stretch>
              </p:blipFill>
            </mc:Fallback>
          </mc:AlternateContent>
          <p:spPr>
            <a:xfrm>
              <a:off x="1828800" y="2641600"/>
              <a:ext cx="14605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971800" y="2941935"/>
              <a:ext cx="4085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11" name="Left Brace 10"/>
            <p:cNvSpPr/>
            <p:nvPr/>
          </p:nvSpPr>
          <p:spPr bwMode="auto">
            <a:xfrm>
              <a:off x="3352800" y="2540000"/>
              <a:ext cx="228600" cy="12954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-112" charset="0"/>
              </a:endParaRPr>
            </a:p>
          </p:txBody>
        </p:sp>
        <p:pic>
          <p:nvPicPr>
            <p:cNvPr id="13" name="Picture 12" descr="latex-image-1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5"/>
                <a:stretch>
                  <a:fillRect/>
                </a:stretch>
              </p:blipFill>
            </mc:Choice>
            <mc:Fallback>
              <p:blipFill>
                <a:blip r:embed="rId6"/>
                <a:stretch>
                  <a:fillRect/>
                </a:stretch>
              </p:blipFill>
            </mc:Fallback>
          </mc:AlternateContent>
          <p:spPr>
            <a:xfrm>
              <a:off x="3390900" y="2159000"/>
              <a:ext cx="3632200" cy="1092200"/>
            </a:xfrm>
            <a:prstGeom prst="rect">
              <a:avLst/>
            </a:prstGeom>
          </p:spPr>
        </p:pic>
        <p:pic>
          <p:nvPicPr>
            <p:cNvPr id="14" name="Picture 13" descr="latex-image-1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7"/>
                <a:stretch>
                  <a:fillRect/>
                </a:stretch>
              </p:blipFill>
            </mc:Choice>
            <mc:Fallback>
              <p:blipFill>
                <a:blip r:embed="rId8"/>
                <a:stretch>
                  <a:fillRect/>
                </a:stretch>
              </p:blipFill>
            </mc:Fallback>
          </mc:AlternateContent>
          <p:spPr>
            <a:xfrm>
              <a:off x="3441700" y="3136900"/>
              <a:ext cx="2286000" cy="1066800"/>
            </a:xfrm>
            <a:prstGeom prst="rect">
              <a:avLst/>
            </a:prstGeom>
          </p:spPr>
        </p:pic>
      </p:grpSp>
      <p:sp>
        <p:nvSpPr>
          <p:cNvPr id="16" name="Rectangle 15"/>
          <p:cNvSpPr/>
          <p:nvPr/>
        </p:nvSpPr>
        <p:spPr>
          <a:xfrm>
            <a:off x="685800" y="41910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 is irreducible </a:t>
            </a:r>
            <a:r>
              <a:rPr lang="en-US" dirty="0" err="1" smtClean="0">
                <a:latin typeface="Times New Roman"/>
                <a:cs typeface="Times New Roman"/>
              </a:rPr>
              <a:t>iff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 is connected;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5800" y="4762500"/>
            <a:ext cx="4594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 is </a:t>
            </a:r>
            <a:r>
              <a:rPr lang="en-US" dirty="0" err="1" smtClean="0">
                <a:latin typeface="Times New Roman"/>
                <a:cs typeface="Times New Roman"/>
              </a:rPr>
              <a:t>aperiodic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iff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 is non-bipartite;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9600" y="533400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 is reversible with respect to </a:t>
            </a:r>
            <a:r>
              <a:rPr lang="en-US" i="1" dirty="0" err="1" smtClean="0">
                <a:latin typeface="Times New Roman"/>
                <a:cs typeface="Times New Roman"/>
              </a:rPr>
              <a:t>π</a:t>
            </a:r>
            <a:r>
              <a:rPr lang="en-US" dirty="0" err="1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) = deg(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)/(2|</a:t>
            </a:r>
            <a:r>
              <a:rPr lang="en-US" i="1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|).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Rot="1" noChangeArrowheads="1"/>
          </p:cNvSpPr>
          <p:nvPr/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000" dirty="0" smtClean="0">
                <a:solidFill>
                  <a:schemeClr val="tx2"/>
                </a:solidFill>
                <a:latin typeface="Times New Roman" pitchFamily="-112" charset="0"/>
              </a:rPr>
              <a:t>Example 2</a:t>
            </a:r>
            <a:endParaRPr lang="en-US" sz="4000" dirty="0">
              <a:solidFill>
                <a:schemeClr val="tx2"/>
              </a:solidFill>
              <a:latin typeface="Times New Roman" pitchFamily="-11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Card </a:t>
            </a:r>
            <a:r>
              <a:rPr lang="en-US" b="1" dirty="0" err="1" smtClean="0">
                <a:latin typeface="Times New Roman"/>
                <a:cs typeface="Times New Roman"/>
              </a:rPr>
              <a:t>Shufflings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8200" y="2362200"/>
            <a:ext cx="571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Showed convergence to uniform distribution using concept of doubly stochastic matrices.</a:t>
            </a:r>
            <a:endParaRPr lang="en-US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Rot="1" noChangeArrowheads="1"/>
          </p:cNvSpPr>
          <p:nvPr/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000" dirty="0" smtClean="0">
                <a:solidFill>
                  <a:schemeClr val="tx2"/>
                </a:solidFill>
                <a:latin typeface="Times New Roman" pitchFamily="-112" charset="0"/>
              </a:rPr>
              <a:t>Example 3</a:t>
            </a:r>
            <a:endParaRPr lang="en-US" sz="4000" dirty="0">
              <a:solidFill>
                <a:schemeClr val="tx2"/>
              </a:solidFill>
              <a:latin typeface="Times New Roman" pitchFamily="-11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214735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Designing Markov Chains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95299" y="1447800"/>
            <a:ext cx="6438900" cy="1143000"/>
          </a:xfrm>
          <a:noFill/>
        </p:spPr>
        <p:txBody>
          <a:bodyPr/>
          <a:lstStyle/>
          <a:p>
            <a:pPr algn="l" eaLnBrk="1" hangingPunct="1"/>
            <a:r>
              <a:rPr lang="en-US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Input: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A positive weight function 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w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Ω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→ R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Times New Roman"/>
              <a:cs typeface="Times New Roman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20700" y="1981200"/>
            <a:ext cx="8839200" cy="1219200"/>
            <a:chOff x="685800" y="2578100"/>
            <a:chExt cx="8839200" cy="1219200"/>
          </a:xfrm>
        </p:grpSpPr>
        <p:sp>
          <p:nvSpPr>
            <p:cNvPr id="6" name="TextBox 5"/>
            <p:cNvSpPr txBox="1"/>
            <p:nvPr/>
          </p:nvSpPr>
          <p:spPr>
            <a:xfrm>
              <a:off x="685800" y="2971800"/>
              <a:ext cx="883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/>
                  <a:cs typeface="Times New Roman"/>
                </a:rPr>
                <a:t>Goal:</a:t>
              </a:r>
              <a:r>
                <a:rPr lang="en-US" dirty="0" smtClean="0">
                  <a:latin typeface="Times New Roman"/>
                  <a:cs typeface="Times New Roman"/>
                </a:rPr>
                <a:t> Define MC (</a:t>
              </a:r>
              <a:r>
                <a:rPr lang="en-US" dirty="0" err="1" smtClean="0">
                  <a:latin typeface="Times New Roman"/>
                  <a:cs typeface="Times New Roman"/>
                </a:rPr>
                <a:t>X</a:t>
              </a:r>
              <a:r>
                <a:rPr lang="en-US" baseline="-25000" dirty="0" err="1" smtClean="0">
                  <a:latin typeface="Times New Roman"/>
                  <a:cs typeface="Times New Roman"/>
                </a:rPr>
                <a:t>t</a:t>
              </a:r>
              <a:r>
                <a:rPr lang="en-US" dirty="0" err="1" smtClean="0">
                  <a:latin typeface="Times New Roman"/>
                  <a:cs typeface="Times New Roman"/>
                </a:rPr>
                <a:t>)</a:t>
              </a:r>
              <a:r>
                <a:rPr lang="en-US" baseline="-25000" dirty="0" err="1" smtClean="0">
                  <a:latin typeface="Times New Roman"/>
                  <a:cs typeface="Times New Roman"/>
                </a:rPr>
                <a:t>t</a:t>
              </a:r>
              <a:r>
                <a:rPr lang="en-US" dirty="0" smtClean="0">
                  <a:latin typeface="Times New Roman"/>
                  <a:cs typeface="Times New Roman"/>
                </a:rPr>
                <a:t> such that </a:t>
              </a:r>
              <a:r>
                <a:rPr lang="en-US" i="1" dirty="0" err="1" smtClean="0">
                  <a:latin typeface="Times New Roman"/>
                  <a:cs typeface="Times New Roman"/>
                </a:rPr>
                <a:t>p</a:t>
              </a:r>
              <a:r>
                <a:rPr lang="en-US" i="1" baseline="30000" dirty="0" err="1" smtClean="0">
                  <a:latin typeface="Times New Roman"/>
                  <a:cs typeface="Times New Roman"/>
                </a:rPr>
                <a:t>t</a:t>
              </a:r>
              <a:r>
                <a:rPr lang="en-US" i="1" baseline="-25000" dirty="0" err="1" smtClean="0">
                  <a:latin typeface="Times New Roman"/>
                  <a:cs typeface="Times New Roman"/>
                </a:rPr>
                <a:t>x</a:t>
              </a:r>
              <a:r>
                <a:rPr lang="en-US" dirty="0" smtClean="0">
                  <a:latin typeface="Times New Roman"/>
                  <a:cs typeface="Times New Roman"/>
                </a:rPr>
                <a:t> → </a:t>
              </a:r>
              <a:r>
                <a:rPr lang="en-US" i="1" dirty="0" err="1" smtClean="0">
                  <a:latin typeface="Times New Roman"/>
                  <a:cs typeface="Times New Roman"/>
                </a:rPr>
                <a:t>π</a:t>
              </a:r>
              <a:r>
                <a:rPr lang="en-US" dirty="0" smtClean="0">
                  <a:latin typeface="Times New Roman"/>
                  <a:cs typeface="Times New Roman"/>
                </a:rPr>
                <a:t>, where </a:t>
              </a:r>
            </a:p>
          </p:txBody>
        </p:sp>
        <p:pic>
          <p:nvPicPr>
            <p:cNvPr id="9" name="Picture 8" descr="latex-image-1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3"/>
                <a:stretch>
                  <a:fillRect/>
                </a:stretch>
              </p:blipFill>
            </mc:Choice>
            <mc:Fallback>
              <p:blipFill>
                <a:blip r:embed="rId4"/>
                <a:stretch>
                  <a:fillRect/>
                </a:stretch>
              </p:blipFill>
            </mc:Fallback>
          </mc:AlternateContent>
          <p:spPr>
            <a:xfrm>
              <a:off x="6553200" y="2578100"/>
              <a:ext cx="2070100" cy="1219200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152400" y="33528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The Metropolis Approach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399" y="3881735"/>
            <a:ext cx="3845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- define a graph </a:t>
            </a:r>
            <a:r>
              <a:rPr lang="el-GR" dirty="0" smtClean="0">
                <a:latin typeface="Times New Roman"/>
                <a:cs typeface="Times New Roman"/>
              </a:rPr>
              <a:t>Γ(Ω,Ε</a:t>
            </a:r>
            <a:r>
              <a:rPr lang="en-US" dirty="0" smtClean="0">
                <a:latin typeface="Times New Roman"/>
                <a:cs typeface="Times New Roman"/>
              </a:rPr>
              <a:t>) on 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399" y="4415135"/>
            <a:ext cx="5545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- define a </a:t>
            </a:r>
            <a:r>
              <a:rPr lang="en-US" b="1" i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proposal distribution</a:t>
            </a:r>
            <a:r>
              <a:rPr lang="en-US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l-GR" i="1" dirty="0" smtClean="0">
                <a:latin typeface="Times New Roman"/>
                <a:cs typeface="Times New Roman"/>
              </a:rPr>
              <a:t>κ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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 err="1" smtClean="0">
                <a:latin typeface="Times New Roman"/>
                <a:cs typeface="Times New Roman"/>
              </a:rPr>
              <a:t>s.t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09799" y="5024735"/>
            <a:ext cx="5715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>
                <a:latin typeface="Times New Roman"/>
                <a:cs typeface="Times New Roman"/>
              </a:rPr>
              <a:t>κ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 ) = </a:t>
            </a:r>
            <a:r>
              <a:rPr lang="el-GR" i="1" dirty="0" smtClean="0">
                <a:latin typeface="Times New Roman"/>
                <a:cs typeface="Times New Roman"/>
              </a:rPr>
              <a:t>κ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 ) &gt; 0, for all (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err="1" smtClean="0">
                <a:latin typeface="Times New Roman"/>
                <a:cs typeface="Times New Roman"/>
              </a:rPr>
              <a:t>y</a:t>
            </a:r>
            <a:r>
              <a:rPr lang="en-US" i="1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 smtClean="0">
                <a:latin typeface="Times"/>
                <a:cs typeface="Times"/>
              </a:rPr>
              <a:t>E, </a:t>
            </a:r>
            <a:r>
              <a:rPr lang="en-US" i="1" dirty="0" err="1" smtClean="0">
                <a:latin typeface="Times"/>
                <a:cs typeface="Times"/>
              </a:rPr>
              <a:t>x</a:t>
            </a:r>
            <a:r>
              <a:rPr lang="en-US" i="1" dirty="0" smtClean="0">
                <a:latin typeface="Times"/>
                <a:cs typeface="Times"/>
              </a:rPr>
              <a:t> </a:t>
            </a:r>
            <a:r>
              <a:rPr lang="en-US" dirty="0" err="1" smtClean="0">
                <a:sym typeface="Symbol"/>
              </a:rPr>
              <a:t>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y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09800" y="5562600"/>
            <a:ext cx="30820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>
                <a:latin typeface="Times New Roman"/>
                <a:cs typeface="Times New Roman"/>
              </a:rPr>
              <a:t>κ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 ) = 0, if (</a:t>
            </a:r>
            <a:r>
              <a:rPr lang="en-US" dirty="0" err="1" smtClean="0">
                <a:latin typeface="Times New Roman"/>
                <a:cs typeface="Times New Roman"/>
              </a:rPr>
              <a:t>x,y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sz="2200" dirty="0" err="1" smtClean="0">
                <a:sym typeface="Symbol"/>
              </a:rPr>
              <a:t>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E</a:t>
            </a:r>
            <a:r>
              <a:rPr lang="en-US" dirty="0" smtClean="0"/>
              <a:t> </a:t>
            </a:r>
            <a:endParaRPr lang="en-US" i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EFAULTDISPLAYSOURCE" val="\documentclass{article}&#10;\pagestyle{empty}&#10;\begin{document}&#10;&#10;\end{document}"/>
  <p:tag name="EMBEDFONTS" val="1"/>
  <p:tag name="FIRSTCOSTIS@4H6397TXU9ET3PP7" val="2684"/>
</p:tagLst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2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2004:Templates:Presentations:Designs:Borealis</Template>
  <TotalTime>25854</TotalTime>
  <Words>711</Words>
  <Application>Microsoft Macintosh PowerPoint</Application>
  <PresentationFormat>On-screen Show (4:3)</PresentationFormat>
  <Paragraphs>78</Paragraphs>
  <Slides>13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Compass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Input: A positive weight function  w : Ω → R+.</vt:lpstr>
      <vt:lpstr>Slide 10</vt:lpstr>
      <vt:lpstr>Slide 11</vt:lpstr>
      <vt:lpstr>Slide 12</vt:lpstr>
      <vt:lpstr>Slide 13</vt:lpstr>
    </vt:vector>
  </TitlesOfParts>
  <Company>EECS - University of California,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 on Highly Regular Graphs </dc:title>
  <dc:creator>EECS</dc:creator>
  <cp:lastModifiedBy>Constantinos Daskalakis</cp:lastModifiedBy>
  <cp:revision>608</cp:revision>
  <dcterms:created xsi:type="dcterms:W3CDTF">2011-02-17T00:38:12Z</dcterms:created>
  <dcterms:modified xsi:type="dcterms:W3CDTF">2011-02-17T00:39:37Z</dcterms:modified>
</cp:coreProperties>
</file>